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6"/>
  </p:notesMasterIdLst>
  <p:handoutMasterIdLst>
    <p:handoutMasterId r:id="rId27"/>
  </p:handoutMasterIdLst>
  <p:sldIdLst>
    <p:sldId id="256" r:id="rId5"/>
    <p:sldId id="258" r:id="rId6"/>
    <p:sldId id="382" r:id="rId7"/>
    <p:sldId id="383" r:id="rId8"/>
    <p:sldId id="384" r:id="rId9"/>
    <p:sldId id="385" r:id="rId10"/>
    <p:sldId id="386" r:id="rId11"/>
    <p:sldId id="387" r:id="rId12"/>
    <p:sldId id="301" r:id="rId13"/>
    <p:sldId id="299" r:id="rId14"/>
    <p:sldId id="370" r:id="rId15"/>
    <p:sldId id="367" r:id="rId16"/>
    <p:sldId id="378" r:id="rId17"/>
    <p:sldId id="351" r:id="rId18"/>
    <p:sldId id="319" r:id="rId19"/>
    <p:sldId id="320" r:id="rId20"/>
    <p:sldId id="388" r:id="rId21"/>
    <p:sldId id="321" r:id="rId22"/>
    <p:sldId id="329" r:id="rId23"/>
    <p:sldId id="354" r:id="rId24"/>
    <p:sldId id="38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Πόπη Δρούτσα" initials="ΠΔ" lastIdx="1" clrIdx="0">
    <p:extLst>
      <p:ext uri="{19B8F6BF-5375-455C-9EA6-DF929625EA0E}">
        <p15:presenceInfo xmlns:p15="http://schemas.microsoft.com/office/powerpoint/2012/main" xmlns="" userId="3733f162fa80923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5AFB43-EFE9-B292-38A9-91174F41C46A}" v="1" dt="2023-03-28T11:38:17.684"/>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1068" autoAdjust="0"/>
    <p:restoredTop sz="96087" autoAdjust="0"/>
  </p:normalViewPr>
  <p:slideViewPr>
    <p:cSldViewPr snapToGrid="0" showGuides="1">
      <p:cViewPr>
        <p:scale>
          <a:sx n="90" d="100"/>
          <a:sy n="90" d="100"/>
        </p:scale>
        <p:origin x="-1445" y="38"/>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ga Noureddine" userId="S::noureddinedaga_yahoo.fr#ext#@gencat.onmicrosoft.com::fc0861c8-e349-49b8-b916-8451cdc8374b" providerId="AD" clId="Web-{3B5AFB43-EFE9-B292-38A9-91174F41C46A}"/>
    <pc:docChg chg="modSld">
      <pc:chgData name="Daga Noureddine" userId="S::noureddinedaga_yahoo.fr#ext#@gencat.onmicrosoft.com::fc0861c8-e349-49b8-b916-8451cdc8374b" providerId="AD" clId="Web-{3B5AFB43-EFE9-B292-38A9-91174F41C46A}" dt="2023-03-28T11:38:17.668" v="0" actId="14100"/>
      <pc:docMkLst>
        <pc:docMk/>
      </pc:docMkLst>
      <pc:sldChg chg="modSp">
        <pc:chgData name="Daga Noureddine" userId="S::noureddinedaga_yahoo.fr#ext#@gencat.onmicrosoft.com::fc0861c8-e349-49b8-b916-8451cdc8374b" providerId="AD" clId="Web-{3B5AFB43-EFE9-B292-38A9-91174F41C46A}" dt="2023-03-28T11:38:17.668" v="0" actId="14100"/>
        <pc:sldMkLst>
          <pc:docMk/>
          <pc:sldMk cId="3523540387" sldId="299"/>
        </pc:sldMkLst>
        <pc:spChg chg="mod">
          <ac:chgData name="Daga Noureddine" userId="S::noureddinedaga_yahoo.fr#ext#@gencat.onmicrosoft.com::fc0861c8-e349-49b8-b916-8451cdc8374b" providerId="AD" clId="Web-{3B5AFB43-EFE9-B292-38A9-91174F41C46A}" dt="2023-03-28T11:38:17.668" v="0" actId="14100"/>
          <ac:spMkLst>
            <pc:docMk/>
            <pc:sldMk cId="3523540387" sldId="299"/>
            <ac:spMk id="8"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pPr/>
              <a:t>23.07.2023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pPr/>
              <a:t>‹N°›</a:t>
            </a:fld>
            <a:endParaRPr lang="de-AT"/>
          </a:p>
        </p:txBody>
      </p:sp>
    </p:spTree>
    <p:extLst>
      <p:ext uri="{BB962C8B-B14F-4D97-AF65-F5344CB8AC3E}">
        <p14:creationId xmlns:p14="http://schemas.microsoft.com/office/powerpoint/2010/main" xmlns=""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pPr/>
              <a:t>7/23/2023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pPr/>
              <a:t>‹N°›</a:t>
            </a:fld>
            <a:endParaRPr lang="en-US"/>
          </a:p>
        </p:txBody>
      </p:sp>
    </p:spTree>
    <p:extLst>
      <p:ext uri="{BB962C8B-B14F-4D97-AF65-F5344CB8AC3E}">
        <p14:creationId xmlns:p14="http://schemas.microsoft.com/office/powerpoint/2010/main" xmlns=""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pPr/>
              <a:t>1</a:t>
            </a:fld>
            <a:endParaRPr lang="en-US"/>
          </a:p>
        </p:txBody>
      </p:sp>
    </p:spTree>
    <p:extLst>
      <p:ext uri="{BB962C8B-B14F-4D97-AF65-F5344CB8AC3E}">
        <p14:creationId xmlns:p14="http://schemas.microsoft.com/office/powerpoint/2010/main" xmlns=""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pPr/>
              <a:t>3</a:t>
            </a:fld>
            <a:endParaRPr lang="en-US"/>
          </a:p>
        </p:txBody>
      </p:sp>
    </p:spTree>
    <p:extLst>
      <p:ext uri="{BB962C8B-B14F-4D97-AF65-F5344CB8AC3E}">
        <p14:creationId xmlns:p14="http://schemas.microsoft.com/office/powerpoint/2010/main" xmlns="" val="4021441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pPr/>
              <a:t>4</a:t>
            </a:fld>
            <a:endParaRPr lang="en-US"/>
          </a:p>
        </p:txBody>
      </p:sp>
    </p:spTree>
    <p:extLst>
      <p:ext uri="{BB962C8B-B14F-4D97-AF65-F5344CB8AC3E}">
        <p14:creationId xmlns:p14="http://schemas.microsoft.com/office/powerpoint/2010/main" xmlns="" val="1862965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pPr/>
              <a:t>5</a:t>
            </a:fld>
            <a:endParaRPr lang="en-US"/>
          </a:p>
        </p:txBody>
      </p:sp>
    </p:spTree>
    <p:extLst>
      <p:ext uri="{BB962C8B-B14F-4D97-AF65-F5344CB8AC3E}">
        <p14:creationId xmlns:p14="http://schemas.microsoft.com/office/powerpoint/2010/main" xmlns="" val="10520100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pPr/>
              <a:t>6</a:t>
            </a:fld>
            <a:endParaRPr lang="en-US"/>
          </a:p>
        </p:txBody>
      </p:sp>
    </p:spTree>
    <p:extLst>
      <p:ext uri="{BB962C8B-B14F-4D97-AF65-F5344CB8AC3E}">
        <p14:creationId xmlns:p14="http://schemas.microsoft.com/office/powerpoint/2010/main" xmlns="" val="23066753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pPr/>
              <a:t>7</a:t>
            </a:fld>
            <a:endParaRPr lang="en-US"/>
          </a:p>
        </p:txBody>
      </p:sp>
    </p:spTree>
    <p:extLst>
      <p:ext uri="{BB962C8B-B14F-4D97-AF65-F5344CB8AC3E}">
        <p14:creationId xmlns:p14="http://schemas.microsoft.com/office/powerpoint/2010/main" xmlns="" val="935044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pPr/>
              <a:t>8</a:t>
            </a:fld>
            <a:endParaRPr lang="en-US"/>
          </a:p>
        </p:txBody>
      </p:sp>
    </p:spTree>
    <p:extLst>
      <p:ext uri="{BB962C8B-B14F-4D97-AF65-F5344CB8AC3E}">
        <p14:creationId xmlns:p14="http://schemas.microsoft.com/office/powerpoint/2010/main" xmlns="" val="20887396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0702">
              <a:defRPr/>
            </a:pPr>
            <a:r>
              <a:rPr lang="hr-HR" dirty="0">
                <a:solidFill>
                  <a:srgbClr val="C00000"/>
                </a:solidFill>
              </a:rPr>
              <a:t>MARINA</a:t>
            </a:r>
            <a:endParaRPr lang="en-GB" dirty="0">
              <a:solidFill>
                <a:srgbClr val="C00000"/>
              </a:solidFill>
            </a:endParaRPr>
          </a:p>
          <a:p>
            <a:endParaRPr lang="en-GB" dirty="0"/>
          </a:p>
        </p:txBody>
      </p:sp>
      <p:sp>
        <p:nvSpPr>
          <p:cNvPr id="4" name="Slide Number Placeholder 3"/>
          <p:cNvSpPr>
            <a:spLocks noGrp="1"/>
          </p:cNvSpPr>
          <p:nvPr>
            <p:ph type="sldNum" sz="quarter" idx="10"/>
          </p:nvPr>
        </p:nvSpPr>
        <p:spPr/>
        <p:txBody>
          <a:bodyPr/>
          <a:lstStyle/>
          <a:p>
            <a:fld id="{1408F923-A320-42BD-84A6-601815CE83FD}" type="slidenum">
              <a:rPr lang="en-US" smtClean="0"/>
              <a:pPr/>
              <a:t>14</a:t>
            </a:fld>
            <a:endParaRPr lang="en-US"/>
          </a:p>
        </p:txBody>
      </p:sp>
    </p:spTree>
    <p:extLst>
      <p:ext uri="{BB962C8B-B14F-4D97-AF65-F5344CB8AC3E}">
        <p14:creationId xmlns:p14="http://schemas.microsoft.com/office/powerpoint/2010/main" xmlns="" val="32994316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xmlns=""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xmlns=""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cstate="print"/>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cstate="print"/>
          <a:stretch>
            <a:fillRect/>
          </a:stretch>
        </p:blipFill>
        <p:spPr>
          <a:xfrm>
            <a:off x="8006659" y="5914467"/>
            <a:ext cx="975600" cy="230433"/>
          </a:xfrm>
          <a:prstGeom prst="rect">
            <a:avLst/>
          </a:prstGeom>
        </p:spPr>
      </p:pic>
    </p:spTree>
    <p:extLst>
      <p:ext uri="{BB962C8B-B14F-4D97-AF65-F5344CB8AC3E}">
        <p14:creationId xmlns:p14="http://schemas.microsoft.com/office/powerpoint/2010/main" xmlns=""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B.2.1 – FINAL ENERGY 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xmlns="" val="3365763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B.2.1 – FINAL ENERGY 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xmlns="" val="3658569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B.2.1 – FINAL ENERGY 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xmlns="" val="1397389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Autofit/>
          </a:bodyPr>
          <a:lstStyle>
            <a:lvl1pPr>
              <a:defRPr lang="en-US" sz="2400" b="1" kern="1200" dirty="0">
                <a:solidFill>
                  <a:schemeClr val="tx1">
                    <a:lumMod val="50000"/>
                    <a:lumOff val="50000"/>
                  </a:schemeClr>
                </a:solidFill>
                <a:latin typeface="+mn-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n-lt"/>
                <a:ea typeface="+mj-ea"/>
                <a:cs typeface="+mj-cs"/>
              </a:rPr>
              <a:t>B.2.1 – FINAL ENERGY 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xmlns="" val="369692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Autofit/>
          </a:bodyPr>
          <a:lstStyle>
            <a:lvl1pPr>
              <a:defRPr lang="en-US" sz="24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B.2.1 – FINAL ENERGY 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xmlns="" val="2054792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B.2.1 – FINAL ENERGY 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xmlns="" val="2100715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4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B.2.1 – FINAL ENERGY 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xmlns="" val="3856300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B.2.1 – FINAL ENERGY 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xmlns="" val="275881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5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B.2.1 – FINAL ENERGY 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xmlns="" val="4136150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5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B.2.1 – FINAL ENERGY 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xmlns="" val="2772727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400" b="1" i="0" u="none" strike="noStrike" kern="1200" cap="none" spc="0" normalizeH="0" baseline="0" noProof="0" dirty="0">
                <a:ln>
                  <a:noFill/>
                </a:ln>
                <a:solidFill>
                  <a:prstClr val="black">
                    <a:lumMod val="50000"/>
                    <a:lumOff val="50000"/>
                  </a:prstClr>
                </a:solidFill>
                <a:effectLst/>
                <a:uLnTx/>
                <a:uFillTx/>
                <a:latin typeface="+mj-lt"/>
                <a:ea typeface="+mj-ea"/>
                <a:cs typeface="+mj-cs"/>
              </a:rPr>
              <a:t>B.2.1 – FINAL ENERGY 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xmlns="" val="37001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kumimoji="0" lang="en-US" sz="2400" b="1" i="0" u="none" strike="noStrike" kern="1200" cap="none" spc="0" normalizeH="0" baseline="0" noProof="0" dirty="0">
                <a:ln>
                  <a:noFill/>
                </a:ln>
                <a:solidFill>
                  <a:prstClr val="black">
                    <a:lumMod val="50000"/>
                    <a:lumOff val="50000"/>
                  </a:prstClr>
                </a:solidFill>
                <a:effectLst/>
                <a:uLnTx/>
                <a:uFillTx/>
                <a:latin typeface="+mn-lt"/>
                <a:ea typeface="+mj-ea"/>
                <a:cs typeface="+mj-cs"/>
              </a:rPr>
              <a:t>B.2.1 - CONSOMMATION FINALE D'ÉNERGIE</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xmlns=""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MODULE DE FORMATION 5</a:t>
            </a:r>
            <a:r>
              <a:rPr lang="it-IT" sz="1200" dirty="0"/>
              <a:t/>
            </a:r>
            <a:br>
              <a:rPr lang="it-IT" sz="1200" dirty="0"/>
            </a:br>
            <a:r>
              <a:rPr lang="en-US" sz="1200" dirty="0"/>
              <a:t>LES CRITÈRES D'ÉVALUATION DE SCTOOL - CITY SCALE</a:t>
            </a:r>
            <a:endParaRPr lang="it-IT" dirty="0"/>
          </a:p>
        </p:txBody>
      </p:sp>
      <p:pic>
        <p:nvPicPr>
          <p:cNvPr id="10" name="Imatge 14"/>
          <p:cNvPicPr/>
          <p:nvPr userDrawn="1"/>
        </p:nvPicPr>
        <p:blipFill>
          <a:blip r:embed="rId14" cstate="print">
            <a:extLst>
              <a:ext uri="{28A0092B-C50C-407E-A947-70E740481C1C}">
                <a14:useLocalDpi xmlns:a14="http://schemas.microsoft.com/office/drawing/2010/main" xmlns=""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SYSTÈME DE FORMATION POUR DES VILLES MÉDICALES DURABLES</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8" y="6548732"/>
            <a:ext cx="6154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fld id="{243FB592-B9A9-49AA-A86F-4031F7B97808}" type="slidenum">
              <a:rPr lang="en-US" smtClean="0"/>
              <a:pPr/>
              <a:t>‹N°›</a:t>
            </a:fld>
            <a:endParaRPr lang="en-US" dirty="0"/>
          </a:p>
        </p:txBody>
      </p:sp>
    </p:spTree>
    <p:extLst>
      <p:ext uri="{BB962C8B-B14F-4D97-AF65-F5344CB8AC3E}">
        <p14:creationId xmlns:p14="http://schemas.microsoft.com/office/powerpoint/2010/main" xmlns=""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86" r:id="rId4"/>
    <p:sldLayoutId id="2147483688" r:id="rId5"/>
    <p:sldLayoutId id="2147483694" r:id="rId6"/>
    <p:sldLayoutId id="2147483706" r:id="rId7"/>
    <p:sldLayoutId id="2147483707" r:id="rId8"/>
    <p:sldLayoutId id="2147483708" r:id="rId9"/>
    <p:sldLayoutId id="2147483716" r:id="rId10"/>
    <p:sldLayoutId id="2147483729" r:id="rId11"/>
    <p:sldLayoutId id="2147483731" r:id="rId12"/>
  </p:sldLayoutIdLst>
  <p:hf hdr="0" ftr="0"/>
  <p:txStyles>
    <p:titleStyle>
      <a:lvl1pPr algn="ctr" defTabSz="914400" rtl="0" eaLnBrk="1" latinLnBrk="0" hangingPunct="1">
        <a:spcBef>
          <a:spcPct val="0"/>
        </a:spcBef>
        <a:buNone/>
        <a:defRPr sz="2400" b="1" kern="1200">
          <a:solidFill>
            <a:schemeClr val="tx1">
              <a:lumMod val="50000"/>
              <a:lumOff val="50000"/>
            </a:schemeClr>
          </a:solidFill>
          <a:latin typeface="+mn-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2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4.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0.png"/><Relationship Id="rId7"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0.png"/><Relationship Id="rId7"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33.png"/><Relationship Id="rId10" Type="http://schemas.openxmlformats.org/officeDocument/2006/relationships/image" Target="../media/image23.png"/><Relationship Id="rId4" Type="http://schemas.openxmlformats.org/officeDocument/2006/relationships/image" Target="../media/image32.png"/><Relationship Id="rId9" Type="http://schemas.openxmlformats.org/officeDocument/2006/relationships/image" Target="../media/image22.png"/></Relationships>
</file>

<file path=ppt/slides/_rels/slide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15.png"/><Relationship Id="rId7" Type="http://schemas.openxmlformats.org/officeDocument/2006/relationships/image" Target="../media/image38.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20.png"/><Relationship Id="rId9"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31.png"/><Relationship Id="rId5" Type="http://schemas.openxmlformats.org/officeDocument/2006/relationships/image" Target="../media/image40.png"/><Relationship Id="rId4" Type="http://schemas.openxmlformats.org/officeDocument/2006/relationships/image" Target="../media/image39.png"/></Relationships>
</file>

<file path=ppt/slides/_rels/slide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230517" y="3275195"/>
            <a:ext cx="4587668" cy="2520280"/>
          </a:xfrm>
          <a:prstGeom prst="rect">
            <a:avLst/>
          </a:prstGeom>
        </p:spPr>
        <p:txBody>
          <a:bodyPr/>
          <a:lstStyle/>
          <a:p>
            <a:pPr marL="0" indent="0">
              <a:buNone/>
            </a:pPr>
            <a:r>
              <a:rPr lang="en-US" sz="3600" dirty="0">
                <a:solidFill>
                  <a:srgbClr val="0070C0"/>
                </a:solidFill>
              </a:rPr>
              <a:t>Module de formation 5</a:t>
            </a:r>
          </a:p>
          <a:p>
            <a:pPr marL="0" indent="0">
              <a:buNone/>
            </a:pPr>
            <a:r>
              <a:rPr lang="fr-FR" dirty="0" smtClean="0"/>
              <a:t>Calcul des critères de</a:t>
            </a:r>
          </a:p>
          <a:p>
            <a:pPr marL="0" indent="0">
              <a:buNone/>
            </a:pPr>
            <a:r>
              <a:rPr lang="fr-FR" dirty="0" smtClean="0"/>
              <a:t>l'évaluation </a:t>
            </a:r>
            <a:r>
              <a:rPr lang="it-IT" dirty="0" smtClean="0"/>
              <a:t>SCTool  </a:t>
            </a:r>
          </a:p>
          <a:p>
            <a:pPr marL="0" indent="0">
              <a:buNone/>
            </a:pPr>
            <a:r>
              <a:rPr lang="it-IT" dirty="0" smtClean="0"/>
              <a:t>Echelle de la Ville</a:t>
            </a:r>
            <a:endParaRPr lang="it-IT" dirty="0"/>
          </a:p>
        </p:txBody>
      </p:sp>
      <p:sp>
        <p:nvSpPr>
          <p:cNvPr id="4" name="ZoneTexte 3"/>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a:xfrm>
            <a:off x="6987932" y="6585592"/>
            <a:ext cx="2133600" cy="272408"/>
          </a:xfrm>
        </p:spPr>
        <p:txBody>
          <a:bodyPr/>
          <a:lstStyle/>
          <a:p>
            <a:fld id="{243FB592-B9A9-49AA-A86F-4031F7B97808}" type="slidenum">
              <a:rPr lang="en-US" smtClean="0">
                <a:solidFill>
                  <a:schemeClr val="bg1"/>
                </a:solidFill>
              </a:rPr>
              <a:pPr/>
              <a:t>10</a:t>
            </a:fld>
            <a:endParaRPr lang="en-US" dirty="0">
              <a:solidFill>
                <a:schemeClr val="bg1"/>
              </a:solidFill>
            </a:endParaRPr>
          </a:p>
        </p:txBody>
      </p:sp>
      <p:sp>
        <p:nvSpPr>
          <p:cNvPr id="22"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B.2.1 - CONSOMMATION FINALE D'ÉNERGIE</a:t>
            </a:r>
            <a:endParaRPr lang="it-IT" sz="2800" b="1" u="sng" dirty="0">
              <a:solidFill>
                <a:srgbClr val="1A965E"/>
              </a:solidFill>
            </a:endParaRPr>
          </a:p>
        </p:txBody>
      </p:sp>
      <p:pic>
        <p:nvPicPr>
          <p:cNvPr id="11" name="Picture 2">
            <a:hlinkClick r:id="rId2"/>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2" name="Segnaposto contenuto 2">
            <a:extLst>
              <a:ext uri="{FF2B5EF4-FFF2-40B4-BE49-F238E27FC236}">
                <a16:creationId xmlns:a16="http://schemas.microsoft.com/office/drawing/2014/main" xmlns="" id="{D5895802-6A43-49C0-8782-40B7CDA1B571}"/>
              </a:ext>
            </a:extLst>
          </p:cNvPr>
          <p:cNvSpPr txBox="1">
            <a:spLocks/>
          </p:cNvSpPr>
          <p:nvPr/>
        </p:nvSpPr>
        <p:spPr>
          <a:xfrm>
            <a:off x="448322" y="982912"/>
            <a:ext cx="8229600" cy="4525963"/>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u="sng" dirty="0">
                <a:latin typeface="Calibri" panose="020F0502020204030204" pitchFamily="34" charset="0"/>
                <a:cs typeface="Calibri" panose="020F0502020204030204" pitchFamily="34" charset="0"/>
              </a:rPr>
              <a:t>INTENTION</a:t>
            </a:r>
          </a:p>
          <a:p>
            <a:pPr marL="0" indent="0">
              <a:spcBef>
                <a:spcPts val="1200"/>
              </a:spcBef>
              <a:buNone/>
            </a:pPr>
            <a:r>
              <a:rPr lang="en-US" sz="2400" dirty="0"/>
              <a:t>Gérer efficacement la consommation et la conservation d'énergie.</a:t>
            </a:r>
          </a:p>
          <a:p>
            <a:pPr marL="0" indent="0">
              <a:buFont typeface="Arial" panose="020B0604020202020204" pitchFamily="34" charset="0"/>
              <a:buNone/>
            </a:pPr>
            <a:endParaRPr lang="it-IT" dirty="0"/>
          </a:p>
        </p:txBody>
      </p:sp>
      <p:grpSp>
        <p:nvGrpSpPr>
          <p:cNvPr id="6" name="Group 5"/>
          <p:cNvGrpSpPr/>
          <p:nvPr/>
        </p:nvGrpSpPr>
        <p:grpSpPr>
          <a:xfrm>
            <a:off x="1351509" y="3247052"/>
            <a:ext cx="6440981" cy="1968004"/>
            <a:chOff x="1747024" y="3172408"/>
            <a:chExt cx="6440981" cy="1968004"/>
          </a:xfrm>
        </p:grpSpPr>
        <p:pic>
          <p:nvPicPr>
            <p:cNvPr id="7" name="Picture 6"/>
            <p:cNvPicPr>
              <a:picLocks noChangeAspect="1"/>
            </p:cNvPicPr>
            <p:nvPr/>
          </p:nvPicPr>
          <p:blipFill rotWithShape="1">
            <a:blip r:embed="rId4"/>
            <a:srcRect r="1858" b="3903"/>
            <a:stretch/>
          </p:blipFill>
          <p:spPr>
            <a:xfrm>
              <a:off x="1976665" y="3341363"/>
              <a:ext cx="1896095" cy="1541313"/>
            </a:xfrm>
            <a:prstGeom prst="rect">
              <a:avLst/>
            </a:prstGeom>
          </p:spPr>
        </p:pic>
        <p:sp>
          <p:nvSpPr>
            <p:cNvPr id="8" name="Rounded Rectangle 7"/>
            <p:cNvSpPr/>
            <p:nvPr/>
          </p:nvSpPr>
          <p:spPr>
            <a:xfrm rot="16200000" flipV="1">
              <a:off x="1989259" y="3017905"/>
              <a:ext cx="1698415" cy="2182886"/>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p:cNvSpPr/>
            <p:nvPr/>
          </p:nvSpPr>
          <p:spPr>
            <a:xfrm>
              <a:off x="6374398" y="3172408"/>
              <a:ext cx="1813607" cy="196800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2"/>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541000" y="3250708"/>
              <a:ext cx="1602522" cy="114111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3" name="Picture 2"/>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621420" y="4173091"/>
              <a:ext cx="1058647" cy="8443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14" name="object 39"/>
          <p:cNvSpPr txBox="1"/>
          <p:nvPr/>
        </p:nvSpPr>
        <p:spPr>
          <a:xfrm>
            <a:off x="2907970" y="3975042"/>
            <a:ext cx="584334" cy="171384"/>
          </a:xfrm>
          <a:prstGeom prst="rect">
            <a:avLst/>
          </a:prstGeom>
          <a:solidFill>
            <a:schemeClr val="bg1"/>
          </a:solidFill>
        </p:spPr>
        <p:txBody>
          <a:bodyPr vert="horz" wrap="square" lIns="0" tIns="12383" rIns="0" bIns="0" rtlCol="0">
            <a:spAutoFit/>
          </a:bodyPr>
          <a:lstStyle/>
          <a:p>
            <a:pPr marL="9525" algn="r">
              <a:spcBef>
                <a:spcPts val="98"/>
              </a:spcBef>
            </a:pPr>
            <a:r>
              <a:rPr lang="fr-FR" sz="1000" dirty="0" smtClean="0"/>
              <a:t>Thermique</a:t>
            </a:r>
            <a:endParaRPr lang="fr-FR" sz="1000" b="1" dirty="0">
              <a:latin typeface="Arial MT"/>
              <a:cs typeface="Arial MT"/>
            </a:endParaRPr>
          </a:p>
        </p:txBody>
      </p:sp>
      <p:sp>
        <p:nvSpPr>
          <p:cNvPr id="15" name="object 39"/>
          <p:cNvSpPr txBox="1"/>
          <p:nvPr/>
        </p:nvSpPr>
        <p:spPr>
          <a:xfrm>
            <a:off x="1722326" y="3472703"/>
            <a:ext cx="769560" cy="178239"/>
          </a:xfrm>
          <a:prstGeom prst="rect">
            <a:avLst/>
          </a:prstGeom>
          <a:solidFill>
            <a:schemeClr val="bg1"/>
          </a:solidFill>
        </p:spPr>
        <p:txBody>
          <a:bodyPr vert="horz" wrap="square" lIns="0" tIns="12383" rIns="0" bIns="0" rtlCol="0">
            <a:spAutoFit/>
          </a:bodyPr>
          <a:lstStyle/>
          <a:p>
            <a:pPr marL="9525" algn="r">
              <a:spcBef>
                <a:spcPts val="98"/>
              </a:spcBef>
            </a:pPr>
            <a:r>
              <a:rPr lang="fr-FR" sz="1000" b="1" dirty="0" smtClean="0">
                <a:solidFill>
                  <a:srgbClr val="FF0000"/>
                </a:solidFill>
              </a:rPr>
              <a:t>Chaud</a:t>
            </a:r>
            <a:r>
              <a:rPr lang="fr-FR" sz="1000" b="1" dirty="0" smtClean="0"/>
              <a:t>/</a:t>
            </a:r>
            <a:r>
              <a:rPr lang="fr-FR" sz="1000" b="1" dirty="0" smtClean="0">
                <a:solidFill>
                  <a:srgbClr val="00B050"/>
                </a:solidFill>
              </a:rPr>
              <a:t>Froid</a:t>
            </a:r>
            <a:endParaRPr lang="fr-FR" sz="1000" b="1" dirty="0">
              <a:solidFill>
                <a:srgbClr val="00B050"/>
              </a:solidFill>
              <a:latin typeface="Arial MT"/>
              <a:cs typeface="Arial MT"/>
            </a:endParaRPr>
          </a:p>
        </p:txBody>
      </p:sp>
      <p:sp>
        <p:nvSpPr>
          <p:cNvPr id="16" name="object 39"/>
          <p:cNvSpPr txBox="1"/>
          <p:nvPr/>
        </p:nvSpPr>
        <p:spPr>
          <a:xfrm>
            <a:off x="1623120" y="3936942"/>
            <a:ext cx="807660" cy="166392"/>
          </a:xfrm>
          <a:prstGeom prst="rect">
            <a:avLst/>
          </a:prstGeom>
          <a:solidFill>
            <a:schemeClr val="bg1"/>
          </a:solidFill>
        </p:spPr>
        <p:txBody>
          <a:bodyPr vert="horz" wrap="square" lIns="0" tIns="12383" rIns="0" bIns="0" rtlCol="0">
            <a:spAutoFit/>
          </a:bodyPr>
          <a:lstStyle/>
          <a:p>
            <a:pPr marL="9525" algn="r">
              <a:spcBef>
                <a:spcPts val="98"/>
              </a:spcBef>
            </a:pPr>
            <a:r>
              <a:rPr lang="fr-FR" sz="1000" dirty="0" smtClean="0"/>
              <a:t>Combustibles</a:t>
            </a:r>
            <a:endParaRPr lang="fr-FR" sz="1000" b="1" dirty="0">
              <a:latin typeface="Arial MT"/>
              <a:cs typeface="Arial MT"/>
            </a:endParaRPr>
          </a:p>
        </p:txBody>
      </p:sp>
      <p:sp>
        <p:nvSpPr>
          <p:cNvPr id="17" name="ZoneTexte 16"/>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35235403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pPr/>
              <a:t>11</a:t>
            </a:fld>
            <a:endParaRPr lang="en-US">
              <a:solidFill>
                <a:schemeClr val="bg1"/>
              </a:solidFill>
            </a:endParaRPr>
          </a:p>
        </p:txBody>
      </p:sp>
      <p:sp>
        <p:nvSpPr>
          <p:cNvPr id="8"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B.2.1 - CONSOMMATION FINALE D'ÉNERGIE</a:t>
            </a:r>
            <a:endParaRPr lang="it-IT" sz="2800" b="1" u="sng" dirty="0">
              <a:solidFill>
                <a:srgbClr val="1A965E"/>
              </a:solidFill>
            </a:endParaRPr>
          </a:p>
        </p:txBody>
      </p:sp>
      <p:sp>
        <p:nvSpPr>
          <p:cNvPr id="10" name="Segnaposto contenuto 2">
            <a:extLst>
              <a:ext uri="{FF2B5EF4-FFF2-40B4-BE49-F238E27FC236}">
                <a16:creationId xmlns:a16="http://schemas.microsoft.com/office/drawing/2014/main" xmlns="" id="{86F2EB93-A63A-4210-B86A-E5FCAD7D8D7F}"/>
              </a:ext>
            </a:extLst>
          </p:cNvPr>
          <p:cNvSpPr txBox="1">
            <a:spLocks/>
          </p:cNvSpPr>
          <p:nvPr/>
        </p:nvSpPr>
        <p:spPr>
          <a:xfrm>
            <a:off x="232610" y="1980911"/>
            <a:ext cx="8678781" cy="2512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300"/>
              </a:spcBef>
              <a:buNone/>
            </a:pPr>
            <a:r>
              <a:rPr lang="en-US" sz="2200" dirty="0"/>
              <a:t>La consommation totale d'énergie comprend tous les types de combustibles pour tous les secteurs. </a:t>
            </a:r>
            <a:endParaRPr lang="el-GR" sz="2200" dirty="0"/>
          </a:p>
          <a:p>
            <a:pPr marL="0" indent="0">
              <a:spcBef>
                <a:spcPts val="300"/>
              </a:spcBef>
              <a:buNone/>
            </a:pPr>
            <a:r>
              <a:rPr lang="en-US" sz="2200" u="sng" dirty="0"/>
              <a:t>Secteurs d'utilisation finale </a:t>
            </a:r>
            <a:r>
              <a:rPr lang="en-US" sz="2200" dirty="0"/>
              <a:t>:</a:t>
            </a:r>
          </a:p>
          <a:p>
            <a:pPr>
              <a:spcBef>
                <a:spcPts val="300"/>
              </a:spcBef>
              <a:buFont typeface="Courier New" panose="02070309020205020404" pitchFamily="49" charset="0"/>
              <a:buChar char="o"/>
            </a:pPr>
            <a:r>
              <a:rPr lang="en-US" sz="2200" dirty="0"/>
              <a:t>résidentiel </a:t>
            </a:r>
          </a:p>
          <a:p>
            <a:pPr>
              <a:spcBef>
                <a:spcPts val="300"/>
              </a:spcBef>
              <a:buFont typeface="Courier New" panose="02070309020205020404" pitchFamily="49" charset="0"/>
              <a:buChar char="o"/>
            </a:pPr>
            <a:r>
              <a:rPr lang="en-US" sz="2200" dirty="0"/>
              <a:t>commercial</a:t>
            </a:r>
          </a:p>
          <a:p>
            <a:pPr>
              <a:spcBef>
                <a:spcPts val="300"/>
              </a:spcBef>
              <a:buFont typeface="Courier New" panose="02070309020205020404" pitchFamily="49" charset="0"/>
              <a:buChar char="o"/>
            </a:pPr>
            <a:r>
              <a:rPr lang="en-US" sz="2200" dirty="0"/>
              <a:t>industriel</a:t>
            </a:r>
          </a:p>
          <a:p>
            <a:pPr>
              <a:spcBef>
                <a:spcPts val="300"/>
              </a:spcBef>
              <a:buFont typeface="Courier New" panose="02070309020205020404" pitchFamily="49" charset="0"/>
              <a:buChar char="o"/>
            </a:pPr>
            <a:r>
              <a:rPr lang="en-US" sz="2200" dirty="0"/>
              <a:t>transport </a:t>
            </a:r>
          </a:p>
          <a:p>
            <a:pPr>
              <a:spcBef>
                <a:spcPts val="300"/>
              </a:spcBef>
              <a:buFont typeface="Courier New" panose="02070309020205020404" pitchFamily="49" charset="0"/>
              <a:buChar char="o"/>
            </a:pPr>
            <a:r>
              <a:rPr lang="en-US" sz="2200" dirty="0"/>
              <a:t>autre</a:t>
            </a:r>
          </a:p>
          <a:p>
            <a:pPr marL="0" indent="0">
              <a:spcBef>
                <a:spcPts val="300"/>
              </a:spcBef>
              <a:buNone/>
            </a:pPr>
            <a:r>
              <a:rPr lang="en-US" sz="2200" u="sng" dirty="0"/>
              <a:t>Types de carburant </a:t>
            </a:r>
            <a:r>
              <a:rPr lang="en-US" sz="2200" dirty="0"/>
              <a:t>:</a:t>
            </a:r>
          </a:p>
          <a:p>
            <a:pPr marL="0" indent="0">
              <a:spcBef>
                <a:spcPts val="300"/>
              </a:spcBef>
              <a:buNone/>
            </a:pPr>
            <a:r>
              <a:rPr lang="en-US" sz="2200" dirty="0"/>
              <a:t>électricité - charbon - fioul - gaz naturel - essence - diesel - biomasse - biocarburants - autres</a:t>
            </a:r>
          </a:p>
          <a:p>
            <a:pPr marL="0" indent="0">
              <a:spcBef>
                <a:spcPts val="300"/>
              </a:spcBef>
              <a:buNone/>
            </a:pPr>
            <a:endParaRPr lang="en-US" sz="2200" dirty="0"/>
          </a:p>
        </p:txBody>
      </p:sp>
      <p:sp>
        <p:nvSpPr>
          <p:cNvPr id="11" name="Segnaposto contenuto 2">
            <a:extLst>
              <a:ext uri="{FF2B5EF4-FFF2-40B4-BE49-F238E27FC236}">
                <a16:creationId xmlns:a16="http://schemas.microsoft.com/office/drawing/2014/main" xmlns="" id="{86F2EB93-A63A-4210-B86A-E5FCAD7D8D7F}"/>
              </a:ext>
            </a:extLst>
          </p:cNvPr>
          <p:cNvSpPr txBox="1">
            <a:spLocks/>
          </p:cNvSpPr>
          <p:nvPr/>
        </p:nvSpPr>
        <p:spPr>
          <a:xfrm>
            <a:off x="268224" y="926592"/>
            <a:ext cx="8418576" cy="60883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u="sng" dirty="0">
                <a:latin typeface="Calibri" panose="020F0502020204030204" pitchFamily="34" charset="0"/>
                <a:cs typeface="Calibri" panose="020F0502020204030204" pitchFamily="34" charset="0"/>
              </a:rPr>
              <a:t>LIMITE ET ÉTENDUE</a:t>
            </a:r>
            <a:endParaRPr lang="en-US" sz="2400" dirty="0"/>
          </a:p>
        </p:txBody>
      </p:sp>
      <p:sp>
        <p:nvSpPr>
          <p:cNvPr id="13" name="Rectangle 12"/>
          <p:cNvSpPr/>
          <p:nvPr/>
        </p:nvSpPr>
        <p:spPr>
          <a:xfrm>
            <a:off x="232610" y="1455448"/>
            <a:ext cx="8174544" cy="430887"/>
          </a:xfrm>
          <a:prstGeom prst="rect">
            <a:avLst/>
          </a:prstGeom>
        </p:spPr>
        <p:txBody>
          <a:bodyPr wrap="square">
            <a:spAutoFit/>
          </a:bodyPr>
          <a:lstStyle/>
          <a:p>
            <a:r>
              <a:rPr lang="en-US" sz="2200" dirty="0"/>
              <a:t>La limite d'évaluation comprend toute la ville.</a:t>
            </a:r>
            <a:endParaRPr lang="el-GR" sz="2200" dirty="0"/>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284036" y="2605384"/>
            <a:ext cx="575931" cy="58274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Rectangle 1"/>
          <p:cNvSpPr/>
          <p:nvPr/>
        </p:nvSpPr>
        <p:spPr>
          <a:xfrm>
            <a:off x="4859967" y="2561038"/>
            <a:ext cx="4051424" cy="2031325"/>
          </a:xfrm>
          <a:prstGeom prst="rect">
            <a:avLst/>
          </a:prstGeom>
        </p:spPr>
        <p:txBody>
          <a:bodyPr wrap="square">
            <a:spAutoFit/>
          </a:bodyPr>
          <a:lstStyle/>
          <a:p>
            <a:r>
              <a:rPr lang="en-US" dirty="0"/>
              <a:t>Les activités commerciales vont du commerce à l'administration (bâtiments publics), aux activités financières et immobilières, aux services aux entreprises, aux services personnels, à l'éducation, à la santé et aux services sociaux.</a:t>
            </a:r>
          </a:p>
          <a:p>
            <a:r>
              <a:rPr lang="en-US" dirty="0"/>
              <a:t>D'autres comprennent des secteurs tels que l'agriculture qui ne sont pas explicitement mentionnés. </a:t>
            </a:r>
            <a:endParaRPr lang="el-GR" dirty="0"/>
          </a:p>
        </p:txBody>
      </p:sp>
      <p:sp>
        <p:nvSpPr>
          <p:cNvPr id="9" name="ZoneTexte 8"/>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5898691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a:xfrm>
            <a:off x="7010400" y="6572250"/>
            <a:ext cx="2133600" cy="273761"/>
          </a:xfrm>
        </p:spPr>
        <p:txBody>
          <a:bodyPr/>
          <a:lstStyle/>
          <a:p>
            <a:fld id="{243FB592-B9A9-49AA-A86F-4031F7B97808}" type="slidenum">
              <a:rPr lang="en-US" smtClean="0">
                <a:solidFill>
                  <a:schemeClr val="bg1"/>
                </a:solidFill>
              </a:rPr>
              <a:pPr/>
              <a:t>12</a:t>
            </a:fld>
            <a:endParaRPr lang="en-US" dirty="0">
              <a:solidFill>
                <a:schemeClr val="bg1"/>
              </a:solidFill>
            </a:endParaRPr>
          </a:p>
        </p:txBody>
      </p:sp>
      <p:sp>
        <p:nvSpPr>
          <p:cNvPr id="7" name="Segnaposto contenuto 2">
            <a:extLst>
              <a:ext uri="{FF2B5EF4-FFF2-40B4-BE49-F238E27FC236}">
                <a16:creationId xmlns:a16="http://schemas.microsoft.com/office/drawing/2014/main" xmlns="" id="{86F2EB93-A63A-4210-B86A-E5FCAD7D8D7F}"/>
              </a:ext>
            </a:extLst>
          </p:cNvPr>
          <p:cNvSpPr txBox="1">
            <a:spLocks/>
          </p:cNvSpPr>
          <p:nvPr/>
        </p:nvSpPr>
        <p:spPr>
          <a:xfrm>
            <a:off x="243150" y="1219208"/>
            <a:ext cx="8777025" cy="16700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b="1" dirty="0">
                <a:solidFill>
                  <a:schemeClr val="tx1">
                    <a:lumMod val="50000"/>
                    <a:lumOff val="50000"/>
                  </a:schemeClr>
                </a:solidFill>
              </a:rPr>
              <a:t>Les étapes de calcul sont les suivantes :</a:t>
            </a:r>
            <a:r>
              <a:rPr lang="en-US" sz="2000" dirty="0">
                <a:solidFill>
                  <a:schemeClr val="tx1">
                    <a:lumMod val="50000"/>
                    <a:lumOff val="50000"/>
                  </a:schemeClr>
                </a:solidFill>
              </a:rPr>
              <a:t> </a:t>
            </a:r>
            <a:endParaRPr lang="it-IT" sz="2000" dirty="0">
              <a:solidFill>
                <a:schemeClr val="tx1">
                  <a:lumMod val="50000"/>
                  <a:lumOff val="50000"/>
                </a:schemeClr>
              </a:solidFill>
            </a:endParaRPr>
          </a:p>
          <a:p>
            <a:pPr marL="457200" indent="-457200">
              <a:buFont typeface="+mj-lt"/>
              <a:buAutoNum type="arabicPeriod"/>
            </a:pPr>
            <a:r>
              <a:rPr lang="en-US" sz="2200" dirty="0"/>
              <a:t>Calculer </a:t>
            </a:r>
            <a:r>
              <a:rPr lang="el-GR" sz="2200" dirty="0"/>
              <a:t>la </a:t>
            </a:r>
            <a:r>
              <a:rPr lang="en-US" sz="2200" b="1" dirty="0"/>
              <a:t>consommation finale d'énergie </a:t>
            </a:r>
            <a:r>
              <a:rPr lang="el-GR" sz="2200" b="1" dirty="0"/>
              <a:t>pour tous les types de combustibles et secteurs </a:t>
            </a:r>
            <a:r>
              <a:rPr lang="en-US" sz="2200" dirty="0"/>
              <a:t>de la ville</a:t>
            </a:r>
            <a:r>
              <a:rPr lang="el-GR" sz="2200" dirty="0"/>
              <a:t>, [</a:t>
            </a:r>
            <a:r>
              <a:rPr lang="en-US" sz="2200" dirty="0"/>
              <a:t>MWh</a:t>
            </a:r>
            <a:r>
              <a:rPr lang="el-GR" sz="2200" dirty="0"/>
              <a:t>]</a:t>
            </a:r>
          </a:p>
          <a:p>
            <a:pPr marL="457200" indent="-457200">
              <a:buFont typeface="+mj-lt"/>
              <a:buAutoNum type="arabicPeriod"/>
            </a:pPr>
            <a:endParaRPr lang="en-US" sz="2000" dirty="0"/>
          </a:p>
          <a:p>
            <a:pPr marL="457200" indent="-457200">
              <a:buFont typeface="+mj-lt"/>
              <a:buAutoNum type="arabicPeriod"/>
            </a:pPr>
            <a:endParaRPr lang="en-US" sz="2000" dirty="0"/>
          </a:p>
          <a:p>
            <a:pPr marL="0" indent="0">
              <a:buNone/>
            </a:pPr>
            <a:endParaRPr lang="en-US" sz="2000" dirty="0"/>
          </a:p>
        </p:txBody>
      </p:sp>
      <p:sp>
        <p:nvSpPr>
          <p:cNvPr id="8" name="Segnaposto contenuto 2">
            <a:extLst>
              <a:ext uri="{FF2B5EF4-FFF2-40B4-BE49-F238E27FC236}">
                <a16:creationId xmlns:a16="http://schemas.microsoft.com/office/drawing/2014/main" xmlns=""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dirty="0">
                <a:latin typeface="Calibri" panose="020F0502020204030204" pitchFamily="34" charset="0"/>
                <a:cs typeface="Calibri" panose="020F0502020204030204" pitchFamily="34" charset="0"/>
              </a:rPr>
              <a:t>MÉTHODE D'ÉVALUATION</a:t>
            </a:r>
            <a:endParaRPr lang="it-IT" dirty="0"/>
          </a:p>
        </p:txBody>
      </p:sp>
      <p:sp>
        <p:nvSpPr>
          <p:cNvPr id="12"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B.2.1 - CONSOMMATION FINALE D'ÉNERGIE</a:t>
            </a:r>
            <a:endParaRPr lang="it-IT" sz="2800" b="1" u="sng" dirty="0">
              <a:solidFill>
                <a:srgbClr val="1A965E"/>
              </a:solidFill>
            </a:endParaRPr>
          </a:p>
        </p:txBody>
      </p:sp>
      <p:graphicFrame>
        <p:nvGraphicFramePr>
          <p:cNvPr id="4" name="Table 3"/>
          <p:cNvGraphicFramePr>
            <a:graphicFrameLocks noGrp="1"/>
          </p:cNvGraphicFramePr>
          <p:nvPr>
            <p:extLst>
              <p:ext uri="{D42A27DB-BD31-4B8C-83A1-F6EECF244321}">
                <p14:modId xmlns:p14="http://schemas.microsoft.com/office/powerpoint/2010/main" xmlns="" val="2404485886"/>
              </p:ext>
            </p:extLst>
          </p:nvPr>
        </p:nvGraphicFramePr>
        <p:xfrm>
          <a:off x="406793" y="2383014"/>
          <a:ext cx="8330413" cy="3100560"/>
        </p:xfrm>
        <a:graphic>
          <a:graphicData uri="http://schemas.openxmlformats.org/drawingml/2006/table">
            <a:tbl>
              <a:tblPr firstRow="1" bandRow="1">
                <a:tableStyleId>{F5AB1C69-6EDB-4FF4-983F-18BD219EF322}</a:tableStyleId>
              </a:tblPr>
              <a:tblGrid>
                <a:gridCol w="1004703">
                  <a:extLst>
                    <a:ext uri="{9D8B030D-6E8A-4147-A177-3AD203B41FA5}">
                      <a16:colId xmlns:a16="http://schemas.microsoft.com/office/drawing/2014/main" xmlns="" val="20000"/>
                    </a:ext>
                  </a:extLst>
                </a:gridCol>
                <a:gridCol w="746234">
                  <a:extLst>
                    <a:ext uri="{9D8B030D-6E8A-4147-A177-3AD203B41FA5}">
                      <a16:colId xmlns:a16="http://schemas.microsoft.com/office/drawing/2014/main" xmlns="" val="20001"/>
                    </a:ext>
                  </a:extLst>
                </a:gridCol>
                <a:gridCol w="599090">
                  <a:extLst>
                    <a:ext uri="{9D8B030D-6E8A-4147-A177-3AD203B41FA5}">
                      <a16:colId xmlns:a16="http://schemas.microsoft.com/office/drawing/2014/main" xmlns="" val="20002"/>
                    </a:ext>
                  </a:extLst>
                </a:gridCol>
                <a:gridCol w="998483">
                  <a:extLst>
                    <a:ext uri="{9D8B030D-6E8A-4147-A177-3AD203B41FA5}">
                      <a16:colId xmlns:a16="http://schemas.microsoft.com/office/drawing/2014/main" xmlns="" val="20003"/>
                    </a:ext>
                  </a:extLst>
                </a:gridCol>
                <a:gridCol w="693682">
                  <a:extLst>
                    <a:ext uri="{9D8B030D-6E8A-4147-A177-3AD203B41FA5}">
                      <a16:colId xmlns:a16="http://schemas.microsoft.com/office/drawing/2014/main" xmlns="" val="20004"/>
                    </a:ext>
                  </a:extLst>
                </a:gridCol>
                <a:gridCol w="746235">
                  <a:extLst>
                    <a:ext uri="{9D8B030D-6E8A-4147-A177-3AD203B41FA5}">
                      <a16:colId xmlns:a16="http://schemas.microsoft.com/office/drawing/2014/main" xmlns="" val="20005"/>
                    </a:ext>
                  </a:extLst>
                </a:gridCol>
                <a:gridCol w="641131">
                  <a:extLst>
                    <a:ext uri="{9D8B030D-6E8A-4147-A177-3AD203B41FA5}">
                      <a16:colId xmlns:a16="http://schemas.microsoft.com/office/drawing/2014/main" xmlns="" val="20006"/>
                    </a:ext>
                  </a:extLst>
                </a:gridCol>
                <a:gridCol w="746234">
                  <a:extLst>
                    <a:ext uri="{9D8B030D-6E8A-4147-A177-3AD203B41FA5}">
                      <a16:colId xmlns:a16="http://schemas.microsoft.com/office/drawing/2014/main" xmlns="" val="20007"/>
                    </a:ext>
                  </a:extLst>
                </a:gridCol>
                <a:gridCol w="735725">
                  <a:extLst>
                    <a:ext uri="{9D8B030D-6E8A-4147-A177-3AD203B41FA5}">
                      <a16:colId xmlns:a16="http://schemas.microsoft.com/office/drawing/2014/main" xmlns="" val="20008"/>
                    </a:ext>
                  </a:extLst>
                </a:gridCol>
                <a:gridCol w="641131">
                  <a:extLst>
                    <a:ext uri="{9D8B030D-6E8A-4147-A177-3AD203B41FA5}">
                      <a16:colId xmlns:a16="http://schemas.microsoft.com/office/drawing/2014/main" xmlns="" val="20009"/>
                    </a:ext>
                  </a:extLst>
                </a:gridCol>
                <a:gridCol w="777765">
                  <a:extLst>
                    <a:ext uri="{9D8B030D-6E8A-4147-A177-3AD203B41FA5}">
                      <a16:colId xmlns:a16="http://schemas.microsoft.com/office/drawing/2014/main" xmlns="" val="20010"/>
                    </a:ext>
                  </a:extLst>
                </a:gridCol>
              </a:tblGrid>
              <a:tr h="370840">
                <a:tc>
                  <a:txBody>
                    <a:bodyPr/>
                    <a:lstStyle/>
                    <a:p>
                      <a:endParaRPr lang="el-GR" sz="1200" dirty="0"/>
                    </a:p>
                  </a:txBody>
                  <a:tcPr marL="36000" marR="36000" marT="72000" marB="72000"/>
                </a:tc>
                <a:tc>
                  <a:txBody>
                    <a:bodyPr/>
                    <a:lstStyle/>
                    <a:p>
                      <a:pPr algn="ctr"/>
                      <a:r>
                        <a:rPr lang="en-US" sz="1200" dirty="0"/>
                        <a:t>Électricité</a:t>
                      </a:r>
                      <a:endParaRPr lang="el-GR" sz="1200" dirty="0"/>
                    </a:p>
                  </a:txBody>
                  <a:tcPr marL="36000" marR="36000" marT="72000" marB="72000" anchor="ctr"/>
                </a:tc>
                <a:tc>
                  <a:txBody>
                    <a:bodyPr/>
                    <a:lstStyle/>
                    <a:p>
                      <a:pPr algn="ctr"/>
                      <a:r>
                        <a:rPr lang="en-US" sz="1200" dirty="0"/>
                        <a:t>Carburant</a:t>
                      </a:r>
                    </a:p>
                    <a:p>
                      <a:pPr algn="ctr"/>
                      <a:r>
                        <a:rPr lang="en-US" sz="1200" dirty="0"/>
                        <a:t>huile</a:t>
                      </a:r>
                      <a:endParaRPr lang="el-GR" sz="1200" dirty="0"/>
                    </a:p>
                  </a:txBody>
                  <a:tcPr marL="36000" marR="36000" marT="72000" marB="72000" anchor="ctr"/>
                </a:tc>
                <a:tc>
                  <a:txBody>
                    <a:bodyPr/>
                    <a:lstStyle/>
                    <a:p>
                      <a:pPr algn="ctr"/>
                      <a:r>
                        <a:rPr lang="nn-NO" sz="1200" dirty="0"/>
                        <a:t>Gaz naturel/</a:t>
                      </a:r>
                    </a:p>
                    <a:p>
                      <a:pPr algn="ctr"/>
                      <a:r>
                        <a:rPr lang="nn-NO" sz="1200" dirty="0"/>
                        <a:t>propane/</a:t>
                      </a:r>
                    </a:p>
                    <a:p>
                      <a:pPr algn="ctr"/>
                      <a:r>
                        <a:rPr lang="nn-NO" sz="1200" dirty="0"/>
                        <a:t>butane/</a:t>
                      </a:r>
                    </a:p>
                    <a:p>
                      <a:pPr algn="ctr"/>
                      <a:r>
                        <a:rPr lang="nn-NO" sz="1200" dirty="0"/>
                        <a:t>GPL</a:t>
                      </a:r>
                      <a:endParaRPr lang="el-GR" sz="1200" dirty="0"/>
                    </a:p>
                  </a:txBody>
                  <a:tcPr marL="36000" marR="36000" marT="72000" marB="72000" anchor="ctr"/>
                </a:tc>
                <a:tc>
                  <a:txBody>
                    <a:bodyPr/>
                    <a:lstStyle/>
                    <a:p>
                      <a:pPr algn="ctr"/>
                      <a:r>
                        <a:rPr lang="el-GR" sz="1200" dirty="0"/>
                        <a:t>Charbon</a:t>
                      </a:r>
                    </a:p>
                  </a:txBody>
                  <a:tcPr marL="36000" marR="36000" marT="72000" marB="72000" anchor="ctr"/>
                </a:tc>
                <a:tc>
                  <a:txBody>
                    <a:bodyPr/>
                    <a:lstStyle/>
                    <a:p>
                      <a:pPr algn="ctr"/>
                      <a:r>
                        <a:rPr lang="en-US" sz="1200" dirty="0"/>
                        <a:t>Essence</a:t>
                      </a:r>
                      <a:endParaRPr lang="el-GR" sz="1200" dirty="0"/>
                    </a:p>
                  </a:txBody>
                  <a:tcPr marL="36000" marR="36000" marT="72000" marB="72000" anchor="ctr"/>
                </a:tc>
                <a:tc>
                  <a:txBody>
                    <a:bodyPr/>
                    <a:lstStyle/>
                    <a:p>
                      <a:pPr algn="ctr"/>
                      <a:r>
                        <a:rPr lang="el-GR" sz="1200" dirty="0"/>
                        <a:t>Diesel</a:t>
                      </a:r>
                    </a:p>
                  </a:txBody>
                  <a:tcPr marL="36000" marR="36000" marT="72000" marB="72000" anchor="ctr"/>
                </a:tc>
                <a:tc>
                  <a:txBody>
                    <a:bodyPr/>
                    <a:lstStyle/>
                    <a:p>
                      <a:pPr algn="ctr"/>
                      <a:r>
                        <a:rPr lang="en-US" sz="1200" dirty="0"/>
                        <a:t>Biomasse</a:t>
                      </a:r>
                      <a:endParaRPr lang="el-GR" sz="1200" dirty="0"/>
                    </a:p>
                  </a:txBody>
                  <a:tcPr marL="36000" marR="36000" marT="72000" marB="72000" anchor="ctr"/>
                </a:tc>
                <a:tc>
                  <a:txBody>
                    <a:bodyPr/>
                    <a:lstStyle/>
                    <a:p>
                      <a:pPr algn="ctr"/>
                      <a:r>
                        <a:rPr lang="en-US" sz="1200" dirty="0"/>
                        <a:t>Biocarburants</a:t>
                      </a:r>
                      <a:endParaRPr lang="el-GR" sz="1200" dirty="0"/>
                    </a:p>
                  </a:txBody>
                  <a:tcPr marL="36000" marR="36000" marT="72000" marB="72000" anchor="ctr"/>
                </a:tc>
                <a:tc>
                  <a:txBody>
                    <a:bodyPr/>
                    <a:lstStyle/>
                    <a:p>
                      <a:pPr algn="ctr"/>
                      <a:r>
                        <a:rPr lang="en-US" sz="1200" dirty="0"/>
                        <a:t>Autres</a:t>
                      </a:r>
                      <a:endParaRPr lang="el-GR" sz="1200" dirty="0"/>
                    </a:p>
                  </a:txBody>
                  <a:tcPr marL="36000" marR="36000" marT="72000" marB="72000" anchor="ctr"/>
                </a:tc>
                <a:tc>
                  <a:txBody>
                    <a:bodyPr/>
                    <a:lstStyle/>
                    <a:p>
                      <a:pPr algn="ctr"/>
                      <a:r>
                        <a:rPr lang="el-GR" sz="1200" dirty="0"/>
                        <a:t>Total</a:t>
                      </a:r>
                    </a:p>
                  </a:txBody>
                  <a:tcPr marL="36000" marR="36000" marT="72000" marB="72000" anchor="ctr"/>
                </a:tc>
                <a:extLst>
                  <a:ext uri="{0D108BD9-81ED-4DB2-BD59-A6C34878D82A}">
                    <a16:rowId xmlns:a16="http://schemas.microsoft.com/office/drawing/2014/main" xmlns="" val="10000"/>
                  </a:ext>
                </a:extLst>
              </a:tr>
              <a:tr h="370840">
                <a:tc>
                  <a:txBody>
                    <a:bodyPr/>
                    <a:lstStyle/>
                    <a:p>
                      <a:r>
                        <a:rPr lang="en-US" sz="1200" dirty="0"/>
                        <a:t>Résidentiel</a:t>
                      </a:r>
                      <a:endParaRPr lang="el-GR" sz="1200" dirty="0"/>
                    </a:p>
                  </a:txBody>
                  <a:tcPr marL="36000" marR="36000" marT="72000" marB="72000" anchor="ctr"/>
                </a:tc>
                <a:tc>
                  <a:txBody>
                    <a:bodyPr/>
                    <a:lstStyle/>
                    <a:p>
                      <a:endParaRPr lang="el-GR" sz="1200" dirty="0"/>
                    </a:p>
                  </a:txBody>
                  <a:tcPr marL="36000" marR="36000" marT="72000" marB="72000"/>
                </a:tc>
                <a:tc>
                  <a:txBody>
                    <a:bodyPr/>
                    <a:lstStyle/>
                    <a:p>
                      <a:endParaRPr lang="el-GR" sz="1200" dirty="0"/>
                    </a:p>
                  </a:txBody>
                  <a:tcPr marL="36000" marR="36000" marT="72000" marB="72000"/>
                </a:tc>
                <a:tc>
                  <a:txBody>
                    <a:bodyPr/>
                    <a:lstStyle/>
                    <a:p>
                      <a:endParaRPr lang="el-GR" sz="1200" dirty="0"/>
                    </a:p>
                  </a:txBody>
                  <a:tcPr marL="36000" marR="36000" marT="72000" marB="72000"/>
                </a:tc>
                <a:tc>
                  <a:txBody>
                    <a:bodyPr/>
                    <a:lstStyle/>
                    <a:p>
                      <a:endParaRPr lang="el-GR" sz="1200"/>
                    </a:p>
                  </a:txBody>
                  <a:tcPr marL="36000" marR="36000" marT="72000" marB="72000"/>
                </a:tc>
                <a:tc>
                  <a:txBody>
                    <a:bodyPr/>
                    <a:lstStyle/>
                    <a:p>
                      <a:endParaRPr lang="el-GR" sz="1200" dirty="0"/>
                    </a:p>
                  </a:txBody>
                  <a:tcPr marL="36000" marR="36000" marT="72000" marB="72000"/>
                </a:tc>
                <a:tc>
                  <a:txBody>
                    <a:bodyPr/>
                    <a:lstStyle/>
                    <a:p>
                      <a:endParaRPr lang="el-GR" sz="1200" dirty="0"/>
                    </a:p>
                  </a:txBody>
                  <a:tcPr marL="36000" marR="36000" marT="72000" marB="72000"/>
                </a:tc>
                <a:tc>
                  <a:txBody>
                    <a:bodyPr/>
                    <a:lstStyle/>
                    <a:p>
                      <a:endParaRPr lang="el-GR" sz="1200"/>
                    </a:p>
                  </a:txBody>
                  <a:tcPr marL="36000" marR="36000" marT="72000" marB="72000"/>
                </a:tc>
                <a:tc>
                  <a:txBody>
                    <a:bodyPr/>
                    <a:lstStyle/>
                    <a:p>
                      <a:endParaRPr lang="el-GR" sz="1200"/>
                    </a:p>
                  </a:txBody>
                  <a:tcPr marL="36000" marR="36000" marT="72000" marB="72000"/>
                </a:tc>
                <a:tc>
                  <a:txBody>
                    <a:bodyPr/>
                    <a:lstStyle/>
                    <a:p>
                      <a:endParaRPr lang="el-GR" sz="1200"/>
                    </a:p>
                  </a:txBody>
                  <a:tcPr marL="36000" marR="36000" marT="72000" marB="72000"/>
                </a:tc>
                <a:tc>
                  <a:txBody>
                    <a:bodyPr/>
                    <a:lstStyle/>
                    <a:p>
                      <a:endParaRPr lang="el-GR" sz="1200" dirty="0"/>
                    </a:p>
                  </a:txBody>
                  <a:tcPr marL="36000" marR="36000" marT="72000" marB="72000"/>
                </a:tc>
                <a:extLst>
                  <a:ext uri="{0D108BD9-81ED-4DB2-BD59-A6C34878D82A}">
                    <a16:rowId xmlns:a16="http://schemas.microsoft.com/office/drawing/2014/main" xmlns="" val="10001"/>
                  </a:ext>
                </a:extLst>
              </a:tr>
              <a:tr h="370840">
                <a:tc>
                  <a:txBody>
                    <a:bodyPr/>
                    <a:lstStyle/>
                    <a:p>
                      <a:r>
                        <a:rPr lang="en-US" sz="1200" dirty="0"/>
                        <a:t>Commercial</a:t>
                      </a:r>
                      <a:endParaRPr lang="el-GR" sz="1200" dirty="0"/>
                    </a:p>
                  </a:txBody>
                  <a:tcPr marL="36000" marR="36000" marT="72000" marB="72000" anchor="ctr"/>
                </a:tc>
                <a:tc>
                  <a:txBody>
                    <a:bodyPr/>
                    <a:lstStyle/>
                    <a:p>
                      <a:endParaRPr lang="el-GR" sz="1200" dirty="0"/>
                    </a:p>
                  </a:txBody>
                  <a:tcPr marL="36000" marR="36000" marT="72000" marB="72000"/>
                </a:tc>
                <a:tc>
                  <a:txBody>
                    <a:bodyPr/>
                    <a:lstStyle/>
                    <a:p>
                      <a:endParaRPr lang="el-GR" sz="1200"/>
                    </a:p>
                  </a:txBody>
                  <a:tcPr marL="36000" marR="36000" marT="72000" marB="72000"/>
                </a:tc>
                <a:tc>
                  <a:txBody>
                    <a:bodyPr/>
                    <a:lstStyle/>
                    <a:p>
                      <a:endParaRPr lang="el-GR" sz="1200"/>
                    </a:p>
                  </a:txBody>
                  <a:tcPr marL="36000" marR="36000" marT="72000" marB="72000"/>
                </a:tc>
                <a:tc>
                  <a:txBody>
                    <a:bodyPr/>
                    <a:lstStyle/>
                    <a:p>
                      <a:endParaRPr lang="el-GR" sz="1200"/>
                    </a:p>
                  </a:txBody>
                  <a:tcPr marL="36000" marR="36000" marT="72000" marB="72000"/>
                </a:tc>
                <a:tc>
                  <a:txBody>
                    <a:bodyPr/>
                    <a:lstStyle/>
                    <a:p>
                      <a:endParaRPr lang="el-GR" sz="1200" dirty="0"/>
                    </a:p>
                  </a:txBody>
                  <a:tcPr marL="36000" marR="36000" marT="72000" marB="72000"/>
                </a:tc>
                <a:tc>
                  <a:txBody>
                    <a:bodyPr/>
                    <a:lstStyle/>
                    <a:p>
                      <a:endParaRPr lang="el-GR" sz="1200" dirty="0"/>
                    </a:p>
                  </a:txBody>
                  <a:tcPr marL="36000" marR="36000" marT="72000" marB="72000"/>
                </a:tc>
                <a:tc>
                  <a:txBody>
                    <a:bodyPr/>
                    <a:lstStyle/>
                    <a:p>
                      <a:endParaRPr lang="el-GR" sz="1200" dirty="0"/>
                    </a:p>
                  </a:txBody>
                  <a:tcPr marL="36000" marR="36000" marT="72000" marB="72000"/>
                </a:tc>
                <a:tc>
                  <a:txBody>
                    <a:bodyPr/>
                    <a:lstStyle/>
                    <a:p>
                      <a:endParaRPr lang="el-GR" sz="1200"/>
                    </a:p>
                  </a:txBody>
                  <a:tcPr marL="36000" marR="36000" marT="72000" marB="72000"/>
                </a:tc>
                <a:tc>
                  <a:txBody>
                    <a:bodyPr/>
                    <a:lstStyle/>
                    <a:p>
                      <a:endParaRPr lang="el-GR" sz="1200"/>
                    </a:p>
                  </a:txBody>
                  <a:tcPr marL="36000" marR="36000" marT="72000" marB="72000"/>
                </a:tc>
                <a:tc>
                  <a:txBody>
                    <a:bodyPr/>
                    <a:lstStyle/>
                    <a:p>
                      <a:endParaRPr lang="el-GR" sz="1200" dirty="0"/>
                    </a:p>
                  </a:txBody>
                  <a:tcPr marL="36000" marR="36000" marT="72000" marB="72000"/>
                </a:tc>
                <a:extLst>
                  <a:ext uri="{0D108BD9-81ED-4DB2-BD59-A6C34878D82A}">
                    <a16:rowId xmlns:a16="http://schemas.microsoft.com/office/drawing/2014/main" xmlns="" val="10002"/>
                  </a:ext>
                </a:extLst>
              </a:tr>
              <a:tr h="370840">
                <a:tc>
                  <a:txBody>
                    <a:bodyPr/>
                    <a:lstStyle/>
                    <a:p>
                      <a:r>
                        <a:rPr lang="en-US" sz="1200" dirty="0"/>
                        <a:t>Industriel</a:t>
                      </a:r>
                      <a:endParaRPr lang="el-GR" sz="1200" dirty="0"/>
                    </a:p>
                  </a:txBody>
                  <a:tcPr marL="36000" marR="36000" marT="72000" marB="72000" anchor="ctr"/>
                </a:tc>
                <a:tc>
                  <a:txBody>
                    <a:bodyPr/>
                    <a:lstStyle/>
                    <a:p>
                      <a:endParaRPr lang="el-GR" sz="1200"/>
                    </a:p>
                  </a:txBody>
                  <a:tcPr marL="36000" marR="36000" marT="72000" marB="72000"/>
                </a:tc>
                <a:tc>
                  <a:txBody>
                    <a:bodyPr/>
                    <a:lstStyle/>
                    <a:p>
                      <a:endParaRPr lang="el-GR" sz="1200"/>
                    </a:p>
                  </a:txBody>
                  <a:tcPr marL="36000" marR="36000" marT="72000" marB="72000"/>
                </a:tc>
                <a:tc>
                  <a:txBody>
                    <a:bodyPr/>
                    <a:lstStyle/>
                    <a:p>
                      <a:endParaRPr lang="el-GR" sz="1200"/>
                    </a:p>
                  </a:txBody>
                  <a:tcPr marL="36000" marR="36000" marT="72000" marB="72000"/>
                </a:tc>
                <a:tc>
                  <a:txBody>
                    <a:bodyPr/>
                    <a:lstStyle/>
                    <a:p>
                      <a:endParaRPr lang="el-GR" sz="1200"/>
                    </a:p>
                  </a:txBody>
                  <a:tcPr marL="36000" marR="36000" marT="72000" marB="72000"/>
                </a:tc>
                <a:tc>
                  <a:txBody>
                    <a:bodyPr/>
                    <a:lstStyle/>
                    <a:p>
                      <a:endParaRPr lang="el-GR" sz="1200"/>
                    </a:p>
                  </a:txBody>
                  <a:tcPr marL="36000" marR="36000" marT="72000" marB="72000"/>
                </a:tc>
                <a:tc>
                  <a:txBody>
                    <a:bodyPr/>
                    <a:lstStyle/>
                    <a:p>
                      <a:endParaRPr lang="el-GR" sz="1200" dirty="0"/>
                    </a:p>
                  </a:txBody>
                  <a:tcPr marL="36000" marR="36000" marT="72000" marB="72000"/>
                </a:tc>
                <a:tc>
                  <a:txBody>
                    <a:bodyPr/>
                    <a:lstStyle/>
                    <a:p>
                      <a:endParaRPr lang="el-GR" sz="1200" dirty="0"/>
                    </a:p>
                  </a:txBody>
                  <a:tcPr marL="36000" marR="36000" marT="72000" marB="72000"/>
                </a:tc>
                <a:tc>
                  <a:txBody>
                    <a:bodyPr/>
                    <a:lstStyle/>
                    <a:p>
                      <a:endParaRPr lang="el-GR" sz="1200" dirty="0"/>
                    </a:p>
                  </a:txBody>
                  <a:tcPr marL="36000" marR="36000" marT="72000" marB="72000"/>
                </a:tc>
                <a:tc>
                  <a:txBody>
                    <a:bodyPr/>
                    <a:lstStyle/>
                    <a:p>
                      <a:endParaRPr lang="el-GR" sz="1200"/>
                    </a:p>
                  </a:txBody>
                  <a:tcPr marL="36000" marR="36000" marT="72000" marB="72000"/>
                </a:tc>
                <a:tc>
                  <a:txBody>
                    <a:bodyPr/>
                    <a:lstStyle/>
                    <a:p>
                      <a:endParaRPr lang="el-GR" sz="1200" dirty="0"/>
                    </a:p>
                  </a:txBody>
                  <a:tcPr marL="36000" marR="36000" marT="72000" marB="72000"/>
                </a:tc>
                <a:extLst>
                  <a:ext uri="{0D108BD9-81ED-4DB2-BD59-A6C34878D82A}">
                    <a16:rowId xmlns:a16="http://schemas.microsoft.com/office/drawing/2014/main" xmlns="" val="10003"/>
                  </a:ext>
                </a:extLst>
              </a:tr>
              <a:tr h="370840">
                <a:tc>
                  <a:txBody>
                    <a:bodyPr/>
                    <a:lstStyle/>
                    <a:p>
                      <a:r>
                        <a:rPr lang="en-US" sz="1200" dirty="0"/>
                        <a:t>Transport</a:t>
                      </a:r>
                      <a:endParaRPr lang="el-GR" sz="1200" dirty="0"/>
                    </a:p>
                  </a:txBody>
                  <a:tcPr marL="36000" marR="36000" marT="72000" marB="72000" anchor="ctr"/>
                </a:tc>
                <a:tc>
                  <a:txBody>
                    <a:bodyPr/>
                    <a:lstStyle/>
                    <a:p>
                      <a:endParaRPr lang="el-GR" sz="1200" dirty="0"/>
                    </a:p>
                  </a:txBody>
                  <a:tcPr marL="36000" marR="36000" marT="72000" marB="72000"/>
                </a:tc>
                <a:tc>
                  <a:txBody>
                    <a:bodyPr/>
                    <a:lstStyle/>
                    <a:p>
                      <a:endParaRPr lang="el-GR" sz="1200"/>
                    </a:p>
                  </a:txBody>
                  <a:tcPr marL="36000" marR="36000" marT="72000" marB="72000"/>
                </a:tc>
                <a:tc>
                  <a:txBody>
                    <a:bodyPr/>
                    <a:lstStyle/>
                    <a:p>
                      <a:endParaRPr lang="el-GR" sz="1200"/>
                    </a:p>
                  </a:txBody>
                  <a:tcPr marL="36000" marR="36000" marT="72000" marB="72000"/>
                </a:tc>
                <a:tc>
                  <a:txBody>
                    <a:bodyPr/>
                    <a:lstStyle/>
                    <a:p>
                      <a:endParaRPr lang="el-GR" sz="1200"/>
                    </a:p>
                  </a:txBody>
                  <a:tcPr marL="36000" marR="36000" marT="72000" marB="72000"/>
                </a:tc>
                <a:tc>
                  <a:txBody>
                    <a:bodyPr/>
                    <a:lstStyle/>
                    <a:p>
                      <a:endParaRPr lang="el-GR" sz="1200"/>
                    </a:p>
                  </a:txBody>
                  <a:tcPr marL="36000" marR="36000" marT="72000" marB="72000"/>
                </a:tc>
                <a:tc>
                  <a:txBody>
                    <a:bodyPr/>
                    <a:lstStyle/>
                    <a:p>
                      <a:endParaRPr lang="el-GR" sz="1200"/>
                    </a:p>
                  </a:txBody>
                  <a:tcPr marL="36000" marR="36000" marT="72000" marB="72000"/>
                </a:tc>
                <a:tc>
                  <a:txBody>
                    <a:bodyPr/>
                    <a:lstStyle/>
                    <a:p>
                      <a:endParaRPr lang="el-GR" sz="1200" dirty="0"/>
                    </a:p>
                  </a:txBody>
                  <a:tcPr marL="36000" marR="36000" marT="72000" marB="72000"/>
                </a:tc>
                <a:tc>
                  <a:txBody>
                    <a:bodyPr/>
                    <a:lstStyle/>
                    <a:p>
                      <a:endParaRPr lang="el-GR" sz="1200" dirty="0"/>
                    </a:p>
                  </a:txBody>
                  <a:tcPr marL="36000" marR="36000" marT="72000" marB="72000"/>
                </a:tc>
                <a:tc>
                  <a:txBody>
                    <a:bodyPr/>
                    <a:lstStyle/>
                    <a:p>
                      <a:endParaRPr lang="el-GR" sz="1200"/>
                    </a:p>
                  </a:txBody>
                  <a:tcPr marL="36000" marR="36000" marT="72000" marB="72000"/>
                </a:tc>
                <a:tc>
                  <a:txBody>
                    <a:bodyPr/>
                    <a:lstStyle/>
                    <a:p>
                      <a:endParaRPr lang="el-GR" sz="1200" dirty="0"/>
                    </a:p>
                  </a:txBody>
                  <a:tcPr marL="36000" marR="36000" marT="72000" marB="72000"/>
                </a:tc>
                <a:extLst>
                  <a:ext uri="{0D108BD9-81ED-4DB2-BD59-A6C34878D82A}">
                    <a16:rowId xmlns:a16="http://schemas.microsoft.com/office/drawing/2014/main" xmlns="" val="10004"/>
                  </a:ext>
                </a:extLst>
              </a:tr>
              <a:tr h="370840">
                <a:tc>
                  <a:txBody>
                    <a:bodyPr/>
                    <a:lstStyle/>
                    <a:p>
                      <a:r>
                        <a:rPr lang="el-GR" sz="1200" dirty="0"/>
                        <a:t>Autres</a:t>
                      </a:r>
                    </a:p>
                  </a:txBody>
                  <a:tcPr marL="36000" marR="36000" marT="72000" marB="72000" anchor="ctr"/>
                </a:tc>
                <a:tc>
                  <a:txBody>
                    <a:bodyPr/>
                    <a:lstStyle/>
                    <a:p>
                      <a:endParaRPr lang="el-GR" sz="1200"/>
                    </a:p>
                  </a:txBody>
                  <a:tcPr marL="36000" marR="36000" marT="72000" marB="72000"/>
                </a:tc>
                <a:tc>
                  <a:txBody>
                    <a:bodyPr/>
                    <a:lstStyle/>
                    <a:p>
                      <a:endParaRPr lang="el-GR" sz="1200"/>
                    </a:p>
                  </a:txBody>
                  <a:tcPr marL="36000" marR="36000" marT="72000" marB="72000"/>
                </a:tc>
                <a:tc>
                  <a:txBody>
                    <a:bodyPr/>
                    <a:lstStyle/>
                    <a:p>
                      <a:endParaRPr lang="el-GR" sz="1200"/>
                    </a:p>
                  </a:txBody>
                  <a:tcPr marL="36000" marR="36000" marT="72000" marB="72000"/>
                </a:tc>
                <a:tc>
                  <a:txBody>
                    <a:bodyPr/>
                    <a:lstStyle/>
                    <a:p>
                      <a:endParaRPr lang="el-GR" sz="1200"/>
                    </a:p>
                  </a:txBody>
                  <a:tcPr marL="36000" marR="36000" marT="72000" marB="72000"/>
                </a:tc>
                <a:tc>
                  <a:txBody>
                    <a:bodyPr/>
                    <a:lstStyle/>
                    <a:p>
                      <a:endParaRPr lang="el-GR" sz="1200"/>
                    </a:p>
                  </a:txBody>
                  <a:tcPr marL="36000" marR="36000" marT="72000" marB="72000"/>
                </a:tc>
                <a:tc>
                  <a:txBody>
                    <a:bodyPr/>
                    <a:lstStyle/>
                    <a:p>
                      <a:endParaRPr lang="el-GR" sz="1200"/>
                    </a:p>
                  </a:txBody>
                  <a:tcPr marL="36000" marR="36000" marT="72000" marB="72000"/>
                </a:tc>
                <a:tc>
                  <a:txBody>
                    <a:bodyPr/>
                    <a:lstStyle/>
                    <a:p>
                      <a:endParaRPr lang="el-GR" sz="1200"/>
                    </a:p>
                  </a:txBody>
                  <a:tcPr marL="36000" marR="36000" marT="72000" marB="72000"/>
                </a:tc>
                <a:tc>
                  <a:txBody>
                    <a:bodyPr/>
                    <a:lstStyle/>
                    <a:p>
                      <a:endParaRPr lang="el-GR" sz="1200" dirty="0"/>
                    </a:p>
                  </a:txBody>
                  <a:tcPr marL="36000" marR="36000" marT="72000" marB="72000"/>
                </a:tc>
                <a:tc>
                  <a:txBody>
                    <a:bodyPr/>
                    <a:lstStyle/>
                    <a:p>
                      <a:endParaRPr lang="el-GR" sz="1200" dirty="0"/>
                    </a:p>
                  </a:txBody>
                  <a:tcPr marL="36000" marR="36000" marT="72000" marB="72000"/>
                </a:tc>
                <a:tc>
                  <a:txBody>
                    <a:bodyPr/>
                    <a:lstStyle/>
                    <a:p>
                      <a:endParaRPr lang="el-GR" sz="1200" dirty="0"/>
                    </a:p>
                  </a:txBody>
                  <a:tcPr marL="36000" marR="36000" marT="72000" marB="72000"/>
                </a:tc>
                <a:extLst>
                  <a:ext uri="{0D108BD9-81ED-4DB2-BD59-A6C34878D82A}">
                    <a16:rowId xmlns:a16="http://schemas.microsoft.com/office/drawing/2014/main" xmlns="" val="10005"/>
                  </a:ext>
                </a:extLst>
              </a:tr>
              <a:tr h="370840">
                <a:tc>
                  <a:txBody>
                    <a:bodyPr/>
                    <a:lstStyle/>
                    <a:p>
                      <a:r>
                        <a:rPr lang="el-GR" sz="1200" dirty="0"/>
                        <a:t>Total</a:t>
                      </a:r>
                    </a:p>
                  </a:txBody>
                  <a:tcPr marL="36000" marR="36000" marT="72000" marB="72000" anchor="ctr"/>
                </a:tc>
                <a:tc>
                  <a:txBody>
                    <a:bodyPr/>
                    <a:lstStyle/>
                    <a:p>
                      <a:endParaRPr lang="el-GR" sz="1200" dirty="0"/>
                    </a:p>
                  </a:txBody>
                  <a:tcPr marL="36000" marR="36000" marT="72000" marB="72000"/>
                </a:tc>
                <a:tc>
                  <a:txBody>
                    <a:bodyPr/>
                    <a:lstStyle/>
                    <a:p>
                      <a:endParaRPr lang="el-GR" sz="1200" dirty="0"/>
                    </a:p>
                  </a:txBody>
                  <a:tcPr marL="36000" marR="36000" marT="72000" marB="72000"/>
                </a:tc>
                <a:tc>
                  <a:txBody>
                    <a:bodyPr/>
                    <a:lstStyle/>
                    <a:p>
                      <a:endParaRPr lang="el-GR" sz="1200"/>
                    </a:p>
                  </a:txBody>
                  <a:tcPr marL="36000" marR="36000" marT="72000" marB="72000"/>
                </a:tc>
                <a:tc>
                  <a:txBody>
                    <a:bodyPr/>
                    <a:lstStyle/>
                    <a:p>
                      <a:endParaRPr lang="el-GR" sz="1200" dirty="0"/>
                    </a:p>
                  </a:txBody>
                  <a:tcPr marL="36000" marR="36000" marT="72000" marB="72000"/>
                </a:tc>
                <a:tc>
                  <a:txBody>
                    <a:bodyPr/>
                    <a:lstStyle/>
                    <a:p>
                      <a:endParaRPr lang="el-GR" sz="1200" dirty="0"/>
                    </a:p>
                  </a:txBody>
                  <a:tcPr marL="36000" marR="36000" marT="72000" marB="72000"/>
                </a:tc>
                <a:tc>
                  <a:txBody>
                    <a:bodyPr/>
                    <a:lstStyle/>
                    <a:p>
                      <a:endParaRPr lang="el-GR" sz="1200"/>
                    </a:p>
                  </a:txBody>
                  <a:tcPr marL="36000" marR="36000" marT="72000" marB="72000"/>
                </a:tc>
                <a:tc>
                  <a:txBody>
                    <a:bodyPr/>
                    <a:lstStyle/>
                    <a:p>
                      <a:endParaRPr lang="el-GR" sz="1200" dirty="0"/>
                    </a:p>
                  </a:txBody>
                  <a:tcPr marL="36000" marR="36000" marT="72000" marB="72000"/>
                </a:tc>
                <a:tc>
                  <a:txBody>
                    <a:bodyPr/>
                    <a:lstStyle/>
                    <a:p>
                      <a:endParaRPr lang="el-GR" sz="1200" dirty="0"/>
                    </a:p>
                  </a:txBody>
                  <a:tcPr marL="36000" marR="36000" marT="72000" marB="72000"/>
                </a:tc>
                <a:tc>
                  <a:txBody>
                    <a:bodyPr/>
                    <a:lstStyle/>
                    <a:p>
                      <a:endParaRPr lang="el-GR" sz="1200" dirty="0"/>
                    </a:p>
                  </a:txBody>
                  <a:tcPr marL="36000" marR="36000" marT="72000" marB="72000"/>
                </a:tc>
                <a:tc>
                  <a:txBody>
                    <a:bodyPr/>
                    <a:lstStyle/>
                    <a:p>
                      <a:endParaRPr lang="el-GR" sz="1200" dirty="0"/>
                    </a:p>
                  </a:txBody>
                  <a:tcPr marL="36000" marR="36000" marT="72000" marB="72000"/>
                </a:tc>
                <a:extLst>
                  <a:ext uri="{0D108BD9-81ED-4DB2-BD59-A6C34878D82A}">
                    <a16:rowId xmlns:a16="http://schemas.microsoft.com/office/drawing/2014/main" xmlns="" val="10006"/>
                  </a:ext>
                </a:extLst>
              </a:tr>
            </a:tbl>
          </a:graphicData>
        </a:graphic>
      </p:graphicFrame>
      <p:sp>
        <p:nvSpPr>
          <p:cNvPr id="10" name="Rectangle 9"/>
          <p:cNvSpPr/>
          <p:nvPr/>
        </p:nvSpPr>
        <p:spPr>
          <a:xfrm>
            <a:off x="769881" y="5578167"/>
            <a:ext cx="7604235" cy="369332"/>
          </a:xfrm>
          <a:prstGeom prst="rect">
            <a:avLst/>
          </a:prstGeom>
        </p:spPr>
        <p:txBody>
          <a:bodyPr wrap="square">
            <a:spAutoFit/>
          </a:bodyPr>
          <a:lstStyle/>
          <a:p>
            <a:r>
              <a:rPr lang="en-US" dirty="0"/>
              <a:t>Au minimum, tous les secteurs doivent être déclarés avec le total des besoins</a:t>
            </a:r>
            <a:endParaRPr lang="el-GR" dirty="0"/>
          </a:p>
        </p:txBody>
      </p:sp>
      <p:pic>
        <p:nvPicPr>
          <p:cNvPr id="13"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58061" y="5546661"/>
            <a:ext cx="378512" cy="36880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ZoneTexte 8"/>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41205812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a:xfrm>
            <a:off x="7010400" y="6572250"/>
            <a:ext cx="2133600" cy="273761"/>
          </a:xfrm>
        </p:spPr>
        <p:txBody>
          <a:bodyPr/>
          <a:lstStyle/>
          <a:p>
            <a:fld id="{243FB592-B9A9-49AA-A86F-4031F7B97808}" type="slidenum">
              <a:rPr lang="en-US" smtClean="0">
                <a:solidFill>
                  <a:schemeClr val="bg1"/>
                </a:solidFill>
              </a:rPr>
              <a:pPr/>
              <a:t>13</a:t>
            </a:fld>
            <a:endParaRPr lang="en-US" dirty="0">
              <a:solidFill>
                <a:schemeClr val="bg1"/>
              </a:solidFill>
            </a:endParaRPr>
          </a:p>
        </p:txBody>
      </p:sp>
      <p:sp>
        <p:nvSpPr>
          <p:cNvPr id="7" name="Segnaposto contenuto 2">
            <a:extLst>
              <a:ext uri="{FF2B5EF4-FFF2-40B4-BE49-F238E27FC236}">
                <a16:creationId xmlns:a16="http://schemas.microsoft.com/office/drawing/2014/main" xmlns="" id="{86F2EB93-A63A-4210-B86A-E5FCAD7D8D7F}"/>
              </a:ext>
            </a:extLst>
          </p:cNvPr>
          <p:cNvSpPr txBox="1">
            <a:spLocks/>
          </p:cNvSpPr>
          <p:nvPr/>
        </p:nvSpPr>
        <p:spPr>
          <a:xfrm>
            <a:off x="243151" y="1219208"/>
            <a:ext cx="8135306" cy="16700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dirty="0">
                <a:solidFill>
                  <a:schemeClr val="tx1">
                    <a:lumMod val="50000"/>
                    <a:lumOff val="50000"/>
                  </a:schemeClr>
                </a:solidFill>
              </a:rPr>
              <a:t> </a:t>
            </a:r>
            <a:endParaRPr lang="it-IT" sz="2000" dirty="0">
              <a:solidFill>
                <a:schemeClr val="tx1">
                  <a:lumMod val="50000"/>
                  <a:lumOff val="50000"/>
                </a:schemeClr>
              </a:solidFill>
            </a:endParaRPr>
          </a:p>
          <a:p>
            <a:pPr marL="457200" indent="-457200">
              <a:buFont typeface="+mj-lt"/>
              <a:buAutoNum type="arabicPeriod"/>
            </a:pPr>
            <a:endParaRPr lang="el-GR" sz="900" dirty="0"/>
          </a:p>
          <a:p>
            <a:pPr marL="457200" indent="-457200">
              <a:buFont typeface="+mj-lt"/>
              <a:buAutoNum type="arabicPeriod" startAt="2"/>
            </a:pPr>
            <a:r>
              <a:rPr lang="el-GR" sz="2200" dirty="0"/>
              <a:t>Calculer la </a:t>
            </a:r>
            <a:r>
              <a:rPr lang="en-US" sz="2200" b="1" dirty="0"/>
              <a:t>consommation </a:t>
            </a:r>
            <a:r>
              <a:rPr lang="el-GR" sz="2200" b="1" dirty="0"/>
              <a:t>totale d'</a:t>
            </a:r>
            <a:r>
              <a:rPr lang="en-US" sz="2200" b="1" dirty="0"/>
              <a:t>énergie finale </a:t>
            </a:r>
            <a:r>
              <a:rPr lang="en-US" sz="2200" dirty="0"/>
              <a:t>de la ville, [MWh]</a:t>
            </a:r>
            <a:endParaRPr lang="el-GR" sz="2200" dirty="0"/>
          </a:p>
          <a:p>
            <a:pPr marL="457200" indent="-457200">
              <a:buFont typeface="+mj-lt"/>
              <a:buAutoNum type="arabicPeriod" startAt="2"/>
            </a:pPr>
            <a:endParaRPr lang="el-GR" sz="1600" dirty="0"/>
          </a:p>
          <a:p>
            <a:pPr marL="457200" indent="-457200">
              <a:buFont typeface="+mj-lt"/>
              <a:buAutoNum type="arabicPeriod" startAt="2"/>
            </a:pPr>
            <a:r>
              <a:rPr lang="en-US" sz="2200" dirty="0"/>
              <a:t>Calculer la </a:t>
            </a:r>
            <a:r>
              <a:rPr lang="el-GR" sz="2200" b="1" dirty="0"/>
              <a:t>population </a:t>
            </a:r>
            <a:r>
              <a:rPr lang="en-US" sz="2200" b="1" dirty="0"/>
              <a:t>totale</a:t>
            </a:r>
            <a:r>
              <a:rPr lang="el-GR" sz="2200" b="1" dirty="0"/>
              <a:t> de </a:t>
            </a:r>
            <a:r>
              <a:rPr lang="en-US" sz="2200" dirty="0"/>
              <a:t>la ville, [</a:t>
            </a:r>
            <a:r>
              <a:rPr lang="el-GR" sz="2200" dirty="0"/>
              <a:t>habitants</a:t>
            </a:r>
            <a:r>
              <a:rPr lang="en-US" sz="2200" dirty="0"/>
              <a:t>]</a:t>
            </a:r>
          </a:p>
          <a:p>
            <a:pPr marL="457200" indent="-457200">
              <a:buFont typeface="+mj-lt"/>
              <a:buAutoNum type="arabicPeriod" startAt="2"/>
            </a:pPr>
            <a:endParaRPr lang="en-US" sz="1600" dirty="0"/>
          </a:p>
          <a:p>
            <a:pPr marL="457200" indent="-457200">
              <a:buFont typeface="+mj-lt"/>
              <a:buAutoNum type="arabicPeriod" startAt="2"/>
            </a:pPr>
            <a:r>
              <a:rPr lang="en-US" sz="2200" dirty="0"/>
              <a:t>Calculer la valeur de l’indicateur comme le rapport entre la consommation totale d’énergie finale </a:t>
            </a:r>
            <a:r>
              <a:rPr lang="en-US" sz="2200" dirty="0">
                <a:solidFill>
                  <a:srgbClr val="1A965E"/>
                </a:solidFill>
              </a:rPr>
              <a:t>(étape 2) </a:t>
            </a:r>
            <a:r>
              <a:rPr lang="en-US" sz="2200" b="1" dirty="0"/>
              <a:t>et la </a:t>
            </a:r>
            <a:r>
              <a:rPr lang="el-GR" sz="2200" b="1" dirty="0"/>
              <a:t>population totale de la ville </a:t>
            </a:r>
            <a:r>
              <a:rPr lang="en-US" sz="2200" dirty="0">
                <a:solidFill>
                  <a:srgbClr val="1A965E"/>
                </a:solidFill>
              </a:rPr>
              <a:t>(étape 3), </a:t>
            </a:r>
            <a:r>
              <a:rPr lang="en-US" sz="2200" dirty="0"/>
              <a:t>[MWh</a:t>
            </a:r>
            <a:r>
              <a:rPr lang="el-GR" sz="2200" dirty="0"/>
              <a:t>/</a:t>
            </a:r>
            <a:r>
              <a:rPr lang="en-US" sz="2200" dirty="0"/>
              <a:t>habitant</a:t>
            </a:r>
            <a:r>
              <a:rPr lang="el-GR" sz="2200" dirty="0"/>
              <a:t>]</a:t>
            </a:r>
            <a:r>
              <a:rPr lang="en-US" sz="2200" dirty="0"/>
              <a:t> </a:t>
            </a:r>
          </a:p>
        </p:txBody>
      </p:sp>
      <p:sp>
        <p:nvSpPr>
          <p:cNvPr id="8" name="Segnaposto contenuto 2">
            <a:extLst>
              <a:ext uri="{FF2B5EF4-FFF2-40B4-BE49-F238E27FC236}">
                <a16:creationId xmlns:a16="http://schemas.microsoft.com/office/drawing/2014/main" xmlns=""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dirty="0">
                <a:latin typeface="Calibri" panose="020F0502020204030204" pitchFamily="34" charset="0"/>
                <a:cs typeface="Calibri" panose="020F0502020204030204" pitchFamily="34" charset="0"/>
              </a:rPr>
              <a:t>MÉTHODE D'ÉVALUATION</a:t>
            </a:r>
            <a:endParaRPr lang="it-IT" dirty="0"/>
          </a:p>
        </p:txBody>
      </p:sp>
      <p:sp>
        <p:nvSpPr>
          <p:cNvPr id="12"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B.2.1 - CONSOMMATION FINALE D'ÉNERGIE</a:t>
            </a:r>
            <a:endParaRPr lang="it-IT" sz="2800" b="1" u="sng" dirty="0">
              <a:solidFill>
                <a:srgbClr val="1A965E"/>
              </a:solidFill>
            </a:endParaRPr>
          </a:p>
        </p:txBody>
      </p:sp>
      <p:pic>
        <p:nvPicPr>
          <p:cNvPr id="6" name="Picture 5"/>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444816" y="5236563"/>
            <a:ext cx="1842389" cy="121788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Rectangle 1"/>
          <p:cNvSpPr/>
          <p:nvPr/>
        </p:nvSpPr>
        <p:spPr>
          <a:xfrm>
            <a:off x="6387271" y="5845506"/>
            <a:ext cx="1991186" cy="400110"/>
          </a:xfrm>
          <a:prstGeom prst="rect">
            <a:avLst/>
          </a:prstGeom>
        </p:spPr>
        <p:txBody>
          <a:bodyPr wrap="none">
            <a:spAutoFit/>
          </a:bodyPr>
          <a:lstStyle/>
          <a:p>
            <a:r>
              <a:rPr lang="en-US" sz="2000" b="1" u="sng" dirty="0">
                <a:solidFill>
                  <a:srgbClr val="FF0000"/>
                </a:solidFill>
                <a:effectLst>
                  <a:outerShdw blurRad="38100" dist="38100" dir="2700000" algn="tl">
                    <a:srgbClr val="000000">
                      <a:alpha val="43137"/>
                    </a:srgbClr>
                  </a:outerShdw>
                </a:effectLst>
              </a:rPr>
              <a:t>MWh</a:t>
            </a:r>
            <a:r>
              <a:rPr lang="el-GR" sz="2000" b="1" u="sng" dirty="0">
                <a:solidFill>
                  <a:srgbClr val="FF0000"/>
                </a:solidFill>
                <a:effectLst>
                  <a:outerShdw blurRad="38100" dist="38100" dir="2700000" algn="tl">
                    <a:srgbClr val="000000">
                      <a:alpha val="43137"/>
                    </a:srgbClr>
                  </a:outerShdw>
                </a:effectLst>
              </a:rPr>
              <a:t>/</a:t>
            </a:r>
            <a:r>
              <a:rPr lang="en-US" sz="2000" b="1" u="sng" dirty="0">
                <a:solidFill>
                  <a:srgbClr val="FF0000"/>
                </a:solidFill>
                <a:effectLst>
                  <a:outerShdw blurRad="38100" dist="38100" dir="2700000" algn="tl">
                    <a:srgbClr val="000000">
                      <a:alpha val="43137"/>
                    </a:srgbClr>
                  </a:outerShdw>
                </a:effectLst>
              </a:rPr>
              <a:t>habitant</a:t>
            </a:r>
          </a:p>
        </p:txBody>
      </p:sp>
      <p:sp>
        <p:nvSpPr>
          <p:cNvPr id="9" name="ZoneTexte 8"/>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28541255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a16="http://schemas.microsoft.com/office/drawing/2014/main" xmlns="" id="{9FAF4040-6295-4A28-95A2-962B1623FD16}"/>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solidFill>
                  <a:prstClr val="black">
                    <a:lumMod val="50000"/>
                    <a:lumOff val="50000"/>
                  </a:prstClr>
                </a:solidFill>
              </a:rPr>
              <a:t>B.2.1 - CONSOMMATION FINALE D'ÉNERGIE</a:t>
            </a:r>
            <a:endParaRPr lang="it-IT" sz="2800" dirty="0">
              <a:solidFill>
                <a:schemeClr val="tx1">
                  <a:lumMod val="50000"/>
                  <a:lumOff val="50000"/>
                </a:schemeClr>
              </a:solidFill>
            </a:endParaRPr>
          </a:p>
        </p:txBody>
      </p:sp>
      <p:sp>
        <p:nvSpPr>
          <p:cNvPr id="3" name="Segnaposto contenuto 2">
            <a:extLst>
              <a:ext uri="{FF2B5EF4-FFF2-40B4-BE49-F238E27FC236}">
                <a16:creationId xmlns:a16="http://schemas.microsoft.com/office/drawing/2014/main" xmlns="" id="{86F2EB93-A63A-4210-B86A-E5FCAD7D8D7F}"/>
              </a:ext>
            </a:extLst>
          </p:cNvPr>
          <p:cNvSpPr>
            <a:spLocks noGrp="1"/>
          </p:cNvSpPr>
          <p:nvPr>
            <p:ph idx="4294967295"/>
          </p:nvPr>
        </p:nvSpPr>
        <p:spPr>
          <a:xfrm>
            <a:off x="387220" y="735875"/>
            <a:ext cx="8229600" cy="514421"/>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RÉFÉRENCES et NORMES</a:t>
            </a:r>
          </a:p>
        </p:txBody>
      </p:sp>
      <p:sp>
        <p:nvSpPr>
          <p:cNvPr id="5"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pPr/>
              <a:t>14</a:t>
            </a:fld>
            <a:endParaRPr lang="en-US">
              <a:solidFill>
                <a:schemeClr val="bg1"/>
              </a:solidFill>
            </a:endParaRPr>
          </a:p>
        </p:txBody>
      </p:sp>
      <p:sp>
        <p:nvSpPr>
          <p:cNvPr id="4" name="Rectangle 3"/>
          <p:cNvSpPr/>
          <p:nvPr/>
        </p:nvSpPr>
        <p:spPr>
          <a:xfrm>
            <a:off x="387220" y="1307032"/>
            <a:ext cx="8399428" cy="3908762"/>
          </a:xfrm>
          <a:prstGeom prst="rect">
            <a:avLst/>
          </a:prstGeom>
        </p:spPr>
        <p:txBody>
          <a:bodyPr wrap="square">
            <a:spAutoFit/>
          </a:bodyPr>
          <a:lstStyle/>
          <a:p>
            <a:pPr marL="361950" indent="-361950">
              <a:spcAft>
                <a:spcPts val="1200"/>
              </a:spcAft>
            </a:pPr>
            <a:r>
              <a:rPr lang="en-US" b="1" dirty="0"/>
              <a:t>ISO 37120</a:t>
            </a:r>
            <a:r>
              <a:rPr lang="en-US" dirty="0"/>
              <a:t>, 2e édition 2018-07, « Villes et communautés durables — Indicateurs des services urbains et de la qualité de vie »</a:t>
            </a:r>
          </a:p>
          <a:p>
            <a:pPr marL="361950" indent="-361950">
              <a:spcAft>
                <a:spcPts val="1200"/>
              </a:spcAft>
            </a:pPr>
            <a:r>
              <a:rPr lang="en-US" b="1" dirty="0"/>
              <a:t>United for Smart Sustainable Cities</a:t>
            </a:r>
            <a:r>
              <a:rPr lang="en-US" dirty="0"/>
              <a:t> (U4SSC) - Méthodologie de collecte d'indicateurs de performance clés pour les villes intelligentes et durables</a:t>
            </a:r>
            <a:endParaRPr lang="el-GR" dirty="0"/>
          </a:p>
          <a:p>
            <a:pPr marL="361950" lvl="0" indent="-361950" algn="just" defTabSz="355600">
              <a:spcAft>
                <a:spcPts val="1200"/>
              </a:spcAft>
            </a:pPr>
            <a:r>
              <a:rPr lang="en-US" b="1" dirty="0"/>
              <a:t>DPEB</a:t>
            </a:r>
            <a:r>
              <a:rPr lang="en-US" dirty="0"/>
              <a:t>:2018 - Directive 2018/844/UE sur la performance énergétique des bâtiments. Bruxelles : Parlement européen et Conseil de l'Union européenne</a:t>
            </a:r>
            <a:endParaRPr lang="en-GB" b="1" dirty="0"/>
          </a:p>
          <a:p>
            <a:pPr marL="361950" lvl="0" indent="-361950" algn="just">
              <a:spcAft>
                <a:spcPts val="1200"/>
              </a:spcAft>
            </a:pPr>
            <a:r>
              <a:rPr lang="en-GB" b="1" dirty="0"/>
              <a:t>EN ISO 13790 </a:t>
            </a:r>
            <a:r>
              <a:rPr lang="en-GB" dirty="0"/>
              <a:t>Performance énergétique des bâtiments - Calcul de la consommation d'énergie pour le chauffage et le refroidissement des locaux</a:t>
            </a:r>
          </a:p>
          <a:p>
            <a:pPr marL="361950" lvl="0" indent="-361950" algn="just">
              <a:spcAft>
                <a:spcPts val="1200"/>
              </a:spcAft>
            </a:pPr>
            <a:r>
              <a:rPr lang="en-GB" b="1" dirty="0">
                <a:solidFill>
                  <a:prstClr val="black"/>
                </a:solidFill>
              </a:rPr>
              <a:t>EN 15603 </a:t>
            </a:r>
            <a:r>
              <a:rPr lang="en-GB" dirty="0">
                <a:solidFill>
                  <a:prstClr val="black"/>
                </a:solidFill>
              </a:rPr>
              <a:t>Performance énergétique des bâtiments - Consommation énergétique globale et définition des notations énergétiques</a:t>
            </a:r>
          </a:p>
          <a:p>
            <a:pPr marL="361950" lvl="0" indent="-361950" algn="just">
              <a:spcAft>
                <a:spcPts val="1200"/>
              </a:spcAft>
            </a:pPr>
            <a:r>
              <a:rPr lang="en-US" b="1" dirty="0">
                <a:solidFill>
                  <a:prstClr val="black"/>
                </a:solidFill>
              </a:rPr>
              <a:t>Niveau(x)</a:t>
            </a:r>
            <a:r>
              <a:rPr lang="en-US" dirty="0">
                <a:solidFill>
                  <a:prstClr val="black"/>
                </a:solidFill>
              </a:rPr>
              <a:t> Partie 1-2 - Version bêta. Bruxelles : Commission européenne</a:t>
            </a:r>
            <a:endParaRPr lang="en-GB" b="1" dirty="0">
              <a:solidFill>
                <a:prstClr val="black"/>
              </a:solidFill>
            </a:endParaRPr>
          </a:p>
        </p:txBody>
      </p:sp>
      <p:sp>
        <p:nvSpPr>
          <p:cNvPr id="6" name="ZoneTexte 5"/>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37596011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pPr/>
              <a:t>15</a:t>
            </a:fld>
            <a:endParaRPr lang="en-US">
              <a:solidFill>
                <a:schemeClr val="bg1"/>
              </a:solidFill>
            </a:endParaRPr>
          </a:p>
        </p:txBody>
      </p:sp>
      <p:sp>
        <p:nvSpPr>
          <p:cNvPr id="20" name="Segnaposto contenuto 2">
            <a:extLst>
              <a:ext uri="{FF2B5EF4-FFF2-40B4-BE49-F238E27FC236}">
                <a16:creationId xmlns:a16="http://schemas.microsoft.com/office/drawing/2014/main" xmlns=""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it-IT" b="1" dirty="0">
                <a:latin typeface="Calibri" panose="020F0502020204030204" pitchFamily="34" charset="0"/>
                <a:cs typeface="Calibri" panose="020F0502020204030204" pitchFamily="34" charset="0"/>
              </a:rPr>
              <a:t>EXEMPLE</a:t>
            </a:r>
            <a:endParaRPr lang="it-IT" sz="2400" dirty="0"/>
          </a:p>
        </p:txBody>
      </p:sp>
      <p:sp>
        <p:nvSpPr>
          <p:cNvPr id="6"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B.2.1 - CONSOMMATION FINALE D'ÉNERGIE</a:t>
            </a:r>
            <a:endParaRPr lang="it-IT" sz="2400" b="1" u="sng" dirty="0">
              <a:solidFill>
                <a:srgbClr val="1A965E"/>
              </a:solidFill>
            </a:endParaRPr>
          </a:p>
        </p:txBody>
      </p:sp>
      <p:sp>
        <p:nvSpPr>
          <p:cNvPr id="7" name="ZoneTexte 6"/>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9498784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pPr/>
              <a:t>16</a:t>
            </a:fld>
            <a:endParaRPr lang="en-US">
              <a:solidFill>
                <a:schemeClr val="bg1"/>
              </a:solidFill>
            </a:endParaRPr>
          </a:p>
        </p:txBody>
      </p:sp>
      <p:sp>
        <p:nvSpPr>
          <p:cNvPr id="7" name="Segnaposto contenuto 2">
            <a:extLst>
              <a:ext uri="{FF2B5EF4-FFF2-40B4-BE49-F238E27FC236}">
                <a16:creationId xmlns:a16="http://schemas.microsoft.com/office/drawing/2014/main" xmlns="" id="{86F2EB93-A63A-4210-B86A-E5FCAD7D8D7F}"/>
              </a:ext>
            </a:extLst>
          </p:cNvPr>
          <p:cNvSpPr>
            <a:spLocks noGrp="1"/>
          </p:cNvSpPr>
          <p:nvPr>
            <p:ph idx="4294967295"/>
          </p:nvPr>
        </p:nvSpPr>
        <p:spPr>
          <a:xfrm>
            <a:off x="457200" y="958293"/>
            <a:ext cx="8234039" cy="817344"/>
          </a:xfrm>
          <a:prstGeom prst="rect">
            <a:avLst/>
          </a:prstGeom>
          <a:noFill/>
        </p:spPr>
        <p:txBody>
          <a:bodyPr>
            <a:noAutofit/>
          </a:bodyPr>
          <a:lstStyle/>
          <a:p>
            <a:pPr marL="0" indent="0">
              <a:spcBef>
                <a:spcPts val="600"/>
              </a:spcBef>
              <a:spcAft>
                <a:spcPts val="1200"/>
              </a:spcAft>
              <a:buNone/>
            </a:pPr>
            <a:r>
              <a:rPr lang="en-US" sz="2200" dirty="0">
                <a:cs typeface="Calibri" panose="020F0502020204030204" pitchFamily="34" charset="0"/>
              </a:rPr>
              <a:t>Une petite ville a une superficie totale de 13,1 kilomètres carrés et 72500 habitants. La consommation d'énergie pour tous les secteurs est disponible par source d'énergie.</a:t>
            </a:r>
          </a:p>
        </p:txBody>
      </p:sp>
      <p:sp>
        <p:nvSpPr>
          <p:cNvPr id="6"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B.2.1 - CONSOMMATION FINALE D'ÉNERGIE</a:t>
            </a:r>
            <a:endParaRPr lang="it-IT" sz="2400" b="1" u="sng" dirty="0">
              <a:solidFill>
                <a:srgbClr val="1A965E"/>
              </a:solidFill>
            </a:endParaRPr>
          </a:p>
        </p:txBody>
      </p:sp>
      <p:grpSp>
        <p:nvGrpSpPr>
          <p:cNvPr id="9" name="Group 8"/>
          <p:cNvGrpSpPr/>
          <p:nvPr/>
        </p:nvGrpSpPr>
        <p:grpSpPr>
          <a:xfrm>
            <a:off x="382772" y="3024098"/>
            <a:ext cx="8514080" cy="977356"/>
            <a:chOff x="340512" y="3752469"/>
            <a:chExt cx="8514080" cy="977356"/>
          </a:xfrm>
        </p:grpSpPr>
        <p:sp>
          <p:nvSpPr>
            <p:cNvPr id="10" name="Segnaposto contenuto 2">
              <a:extLst>
                <a:ext uri="{FF2B5EF4-FFF2-40B4-BE49-F238E27FC236}">
                  <a16:creationId xmlns:a16="http://schemas.microsoft.com/office/drawing/2014/main" xmlns="" id="{86F2EB93-A63A-4210-B86A-E5FCAD7D8D7F}"/>
                </a:ext>
              </a:extLst>
            </p:cNvPr>
            <p:cNvSpPr txBox="1">
              <a:spLocks/>
            </p:cNvSpPr>
            <p:nvPr/>
          </p:nvSpPr>
          <p:spPr>
            <a:xfrm>
              <a:off x="340512" y="3752469"/>
              <a:ext cx="8514080" cy="977356"/>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a:spcBef>
                  <a:spcPts val="0"/>
                </a:spcBef>
                <a:spcAft>
                  <a:spcPts val="600"/>
                </a:spcAft>
                <a:buNone/>
              </a:pPr>
              <a:r>
                <a:rPr lang="en-US" sz="2000" b="1" dirty="0"/>
                <a:t>	Calculer le rapport de la </a:t>
              </a:r>
              <a:r>
                <a:rPr lang="en-GB" sz="2000" b="1" dirty="0"/>
                <a:t>consommation d'énergie finale</a:t>
              </a:r>
              <a:r>
                <a:rPr lang="en-US" sz="2000" b="1" dirty="0"/>
                <a:t> totale</a:t>
              </a:r>
              <a:r>
                <a:rPr lang="en-GB" sz="2000" b="1" dirty="0"/>
                <a:t> par occupant</a:t>
              </a:r>
              <a:r>
                <a:rPr lang="en-US" sz="2000" dirty="0"/>
                <a:t>.</a:t>
              </a:r>
              <a:endParaRPr lang="en-US" sz="2000" b="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85685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sp>
        <p:nvSpPr>
          <p:cNvPr id="8" name="ZoneTexte 7"/>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10024442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pPr/>
              <a:t>17</a:t>
            </a:fld>
            <a:endParaRPr lang="en-US">
              <a:solidFill>
                <a:schemeClr val="bg1"/>
              </a:solidFill>
            </a:endParaRPr>
          </a:p>
        </p:txBody>
      </p:sp>
      <p:sp>
        <p:nvSpPr>
          <p:cNvPr id="6"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B.2.1 - CONSOMMATION FINALE D'ÉNERGIE</a:t>
            </a:r>
            <a:endParaRPr lang="it-IT" sz="2400" b="1" u="sng" dirty="0">
              <a:solidFill>
                <a:srgbClr val="1A965E"/>
              </a:solidFill>
            </a:endParaRPr>
          </a:p>
        </p:txBody>
      </p:sp>
      <p:graphicFrame>
        <p:nvGraphicFramePr>
          <p:cNvPr id="8" name="Table 7"/>
          <p:cNvGraphicFramePr>
            <a:graphicFrameLocks noGrp="1"/>
          </p:cNvGraphicFramePr>
          <p:nvPr>
            <p:extLst>
              <p:ext uri="{D42A27DB-BD31-4B8C-83A1-F6EECF244321}">
                <p14:modId xmlns:p14="http://schemas.microsoft.com/office/powerpoint/2010/main" xmlns="" val="3307805331"/>
              </p:ext>
            </p:extLst>
          </p:nvPr>
        </p:nvGraphicFramePr>
        <p:xfrm>
          <a:off x="1061880" y="1645329"/>
          <a:ext cx="6928800" cy="4202430"/>
        </p:xfrm>
        <a:graphic>
          <a:graphicData uri="http://schemas.openxmlformats.org/drawingml/2006/table">
            <a:tbl>
              <a:tblPr firstRow="1" bandRow="1">
                <a:tableStyleId>{F5AB1C69-6EDB-4FF4-983F-18BD219EF322}</a:tableStyleId>
              </a:tblPr>
              <a:tblGrid>
                <a:gridCol w="2052000">
                  <a:extLst>
                    <a:ext uri="{9D8B030D-6E8A-4147-A177-3AD203B41FA5}">
                      <a16:colId xmlns:a16="http://schemas.microsoft.com/office/drawing/2014/main" xmlns="" val="3792707615"/>
                    </a:ext>
                  </a:extLst>
                </a:gridCol>
                <a:gridCol w="1219200">
                  <a:extLst>
                    <a:ext uri="{9D8B030D-6E8A-4147-A177-3AD203B41FA5}">
                      <a16:colId xmlns:a16="http://schemas.microsoft.com/office/drawing/2014/main" xmlns="" val="554504854"/>
                    </a:ext>
                  </a:extLst>
                </a:gridCol>
                <a:gridCol w="1219200">
                  <a:extLst>
                    <a:ext uri="{9D8B030D-6E8A-4147-A177-3AD203B41FA5}">
                      <a16:colId xmlns:a16="http://schemas.microsoft.com/office/drawing/2014/main" xmlns="" val="1971917135"/>
                    </a:ext>
                  </a:extLst>
                </a:gridCol>
                <a:gridCol w="1219200">
                  <a:extLst>
                    <a:ext uri="{9D8B030D-6E8A-4147-A177-3AD203B41FA5}">
                      <a16:colId xmlns:a16="http://schemas.microsoft.com/office/drawing/2014/main" xmlns="" val="2243891796"/>
                    </a:ext>
                  </a:extLst>
                </a:gridCol>
                <a:gridCol w="1219200">
                  <a:extLst>
                    <a:ext uri="{9D8B030D-6E8A-4147-A177-3AD203B41FA5}">
                      <a16:colId xmlns:a16="http://schemas.microsoft.com/office/drawing/2014/main" xmlns="" val="3935969409"/>
                    </a:ext>
                  </a:extLst>
                </a:gridCol>
              </a:tblGrid>
              <a:tr h="370840">
                <a:tc rowSpan="2">
                  <a:txBody>
                    <a:bodyPr/>
                    <a:lstStyle/>
                    <a:p>
                      <a:endParaRPr lang="en-GB" sz="1600" dirty="0">
                        <a:latin typeface="+mn-lt"/>
                      </a:endParaRPr>
                    </a:p>
                  </a:txBody>
                  <a:tcPr/>
                </a:tc>
                <a:tc gridSpan="4">
                  <a:txBody>
                    <a:bodyPr/>
                    <a:lstStyle/>
                    <a:p>
                      <a:pPr algn="ctr" fontAlgn="b"/>
                      <a:r>
                        <a:rPr lang="en-US" sz="1600" b="0" i="0" u="none" strike="noStrike" dirty="0">
                          <a:solidFill>
                            <a:srgbClr val="000000"/>
                          </a:solidFill>
                          <a:effectLst/>
                          <a:latin typeface="+mn-lt"/>
                        </a:rPr>
                        <a:t>Consommation (MWh)</a:t>
                      </a:r>
                      <a:endParaRPr lang="en-GB" sz="1600" b="0" i="0" u="none" strike="noStrike" dirty="0">
                        <a:solidFill>
                          <a:srgbClr val="000000"/>
                        </a:solidFill>
                        <a:effectLst/>
                        <a:latin typeface="+mn-lt"/>
                      </a:endParaRPr>
                    </a:p>
                  </a:txBody>
                  <a:tcPr marL="6350" marR="6350" marT="6350" marB="0" anchor="ctr"/>
                </a:tc>
                <a:tc hMerge="1">
                  <a:txBody>
                    <a:bodyPr/>
                    <a:lstStyle/>
                    <a:p>
                      <a:pPr algn="ctr" fontAlgn="b"/>
                      <a:endParaRPr lang="en-GB" sz="1600" b="0" i="0" u="none" strike="noStrike" dirty="0">
                        <a:solidFill>
                          <a:srgbClr val="000000"/>
                        </a:solidFill>
                        <a:effectLst/>
                        <a:latin typeface="+mn-lt"/>
                      </a:endParaRPr>
                    </a:p>
                  </a:txBody>
                  <a:tcPr marL="6350" marR="6350" marT="6350" marB="0" anchor="ctr"/>
                </a:tc>
                <a:tc hMerge="1">
                  <a:txBody>
                    <a:bodyPr/>
                    <a:lstStyle/>
                    <a:p>
                      <a:pPr algn="ctr" fontAlgn="b"/>
                      <a:endParaRPr lang="en-GB" sz="1600" b="0" i="0" u="none" strike="noStrike" dirty="0">
                        <a:solidFill>
                          <a:srgbClr val="000000"/>
                        </a:solidFill>
                        <a:effectLst/>
                        <a:latin typeface="+mn-lt"/>
                      </a:endParaRPr>
                    </a:p>
                  </a:txBody>
                  <a:tcPr marL="6350" marR="6350" marT="6350" marB="0" anchor="ctr"/>
                </a:tc>
                <a:tc hMerge="1">
                  <a:txBody>
                    <a:bodyPr/>
                    <a:lstStyle/>
                    <a:p>
                      <a:pPr algn="ctr" fontAlgn="b"/>
                      <a:endParaRPr lang="en-GB" sz="1600" b="0" i="0" u="none" strike="noStrike" dirty="0">
                        <a:solidFill>
                          <a:srgbClr val="000000"/>
                        </a:solidFill>
                        <a:effectLst/>
                        <a:latin typeface="+mn-lt"/>
                      </a:endParaRPr>
                    </a:p>
                  </a:txBody>
                  <a:tcPr marL="6350" marR="6350" marT="6350" marB="0" anchor="ctr"/>
                </a:tc>
                <a:extLst>
                  <a:ext uri="{0D108BD9-81ED-4DB2-BD59-A6C34878D82A}">
                    <a16:rowId xmlns:a16="http://schemas.microsoft.com/office/drawing/2014/main" xmlns="" val="35583810"/>
                  </a:ext>
                </a:extLst>
              </a:tr>
              <a:tr h="370840">
                <a:tc vMerge="1">
                  <a:txBody>
                    <a:bodyPr/>
                    <a:lstStyle/>
                    <a:p>
                      <a:endParaRPr lang="en-GB" sz="1600" dirty="0">
                        <a:latin typeface="+mn-lt"/>
                      </a:endParaRPr>
                    </a:p>
                  </a:txBody>
                  <a:tcPr>
                    <a:solidFill>
                      <a:schemeClr val="accent3"/>
                    </a:solidFill>
                  </a:tcPr>
                </a:tc>
                <a:tc>
                  <a:txBody>
                    <a:bodyPr/>
                    <a:lstStyle/>
                    <a:p>
                      <a:pPr algn="ctr" fontAlgn="b"/>
                      <a:r>
                        <a:rPr lang="en-GB" sz="1600" b="0" i="0" u="none" strike="noStrike" dirty="0">
                          <a:solidFill>
                            <a:srgbClr val="000000"/>
                          </a:solidFill>
                          <a:effectLst/>
                          <a:latin typeface="+mn-lt"/>
                        </a:rPr>
                        <a:t>Électricité </a:t>
                      </a:r>
                    </a:p>
                  </a:txBody>
                  <a:tcPr marL="6350" marR="6350" marT="6350" marB="0" anchor="ctr">
                    <a:solidFill>
                      <a:schemeClr val="accent3"/>
                    </a:solidFill>
                  </a:tcPr>
                </a:tc>
                <a:tc>
                  <a:txBody>
                    <a:bodyPr/>
                    <a:lstStyle/>
                    <a:p>
                      <a:pPr algn="ctr" fontAlgn="b"/>
                      <a:r>
                        <a:rPr lang="en-GB" sz="1600" b="0" i="0" u="none" strike="noStrike" dirty="0">
                          <a:solidFill>
                            <a:srgbClr val="000000"/>
                          </a:solidFill>
                          <a:effectLst/>
                          <a:latin typeface="+mn-lt"/>
                        </a:rPr>
                        <a:t>Fioul </a:t>
                      </a:r>
                    </a:p>
                  </a:txBody>
                  <a:tcPr marL="6350" marR="6350" marT="6350" marB="0" anchor="ctr">
                    <a:solidFill>
                      <a:schemeClr val="accent3"/>
                    </a:solidFill>
                  </a:tcPr>
                </a:tc>
                <a:tc>
                  <a:txBody>
                    <a:bodyPr/>
                    <a:lstStyle/>
                    <a:p>
                      <a:pPr algn="ctr" fontAlgn="b"/>
                      <a:r>
                        <a:rPr lang="en-GB" sz="1600" b="0" i="0" u="none" strike="noStrike" dirty="0">
                          <a:solidFill>
                            <a:srgbClr val="000000"/>
                          </a:solidFill>
                          <a:effectLst/>
                          <a:latin typeface="+mn-lt"/>
                        </a:rPr>
                        <a:t>Gaz naturel </a:t>
                      </a:r>
                    </a:p>
                  </a:txBody>
                  <a:tcPr marL="6350" marR="6350" marT="6350" marB="0" anchor="ctr">
                    <a:solidFill>
                      <a:schemeClr val="accent3"/>
                    </a:solidFill>
                  </a:tcPr>
                </a:tc>
                <a:tc>
                  <a:txBody>
                    <a:bodyPr/>
                    <a:lstStyle/>
                    <a:p>
                      <a:pPr algn="ctr" fontAlgn="b"/>
                      <a:r>
                        <a:rPr lang="en-GB" sz="1600" b="0" i="0" u="none" strike="noStrike" dirty="0">
                          <a:solidFill>
                            <a:srgbClr val="000000"/>
                          </a:solidFill>
                          <a:effectLst/>
                          <a:latin typeface="+mn-lt"/>
                        </a:rPr>
                        <a:t>Essence</a:t>
                      </a:r>
                    </a:p>
                  </a:txBody>
                  <a:tcPr marL="6350" marR="6350" marT="6350" marB="0" anchor="ctr">
                    <a:solidFill>
                      <a:schemeClr val="accent3"/>
                    </a:solidFill>
                  </a:tcPr>
                </a:tc>
                <a:extLst>
                  <a:ext uri="{0D108BD9-81ED-4DB2-BD59-A6C34878D82A}">
                    <a16:rowId xmlns:a16="http://schemas.microsoft.com/office/drawing/2014/main" xmlns="" val="121800895"/>
                  </a:ext>
                </a:extLst>
              </a:tr>
              <a:tr h="370840">
                <a:tc>
                  <a:txBody>
                    <a:bodyPr/>
                    <a:lstStyle/>
                    <a:p>
                      <a:pPr algn="l" fontAlgn="b"/>
                      <a:r>
                        <a:rPr lang="en-GB" sz="1600" b="0" i="0" u="none" strike="noStrike" dirty="0">
                          <a:solidFill>
                            <a:srgbClr val="000000"/>
                          </a:solidFill>
                          <a:effectLst/>
                          <a:latin typeface="+mn-lt"/>
                        </a:rPr>
                        <a:t>Bâtiments publics</a:t>
                      </a:r>
                    </a:p>
                  </a:txBody>
                  <a:tcPr marL="6350" marR="6350" marT="6350" marB="0" anchor="ctr"/>
                </a:tc>
                <a:tc>
                  <a:txBody>
                    <a:bodyPr/>
                    <a:lstStyle/>
                    <a:p>
                      <a:pPr algn="ctr" fontAlgn="b"/>
                      <a:r>
                        <a:rPr lang="en-GB" sz="1600" b="0" i="0" u="none" strike="noStrike" dirty="0">
                          <a:solidFill>
                            <a:srgbClr val="000000"/>
                          </a:solidFill>
                          <a:effectLst/>
                          <a:latin typeface="+mn-lt"/>
                        </a:rPr>
                        <a:t>2 457,4</a:t>
                      </a:r>
                    </a:p>
                  </a:txBody>
                  <a:tcPr marL="6350" marR="6350" marT="6350" marB="0" anchor="ctr"/>
                </a:tc>
                <a:tc>
                  <a:txBody>
                    <a:bodyPr/>
                    <a:lstStyle/>
                    <a:p>
                      <a:pPr algn="ctr" fontAlgn="b"/>
                      <a:endParaRPr lang="en-GB" sz="1600" b="0" i="0" u="none" strike="noStrike">
                        <a:solidFill>
                          <a:srgbClr val="000000"/>
                        </a:solidFill>
                        <a:effectLst/>
                        <a:latin typeface="+mn-lt"/>
                      </a:endParaRPr>
                    </a:p>
                  </a:txBody>
                  <a:tcPr marL="6350" marR="6350" marT="6350" marB="0" anchor="ctr"/>
                </a:tc>
                <a:tc>
                  <a:txBody>
                    <a:bodyPr/>
                    <a:lstStyle/>
                    <a:p>
                      <a:pPr algn="ctr" fontAlgn="b"/>
                      <a:r>
                        <a:rPr lang="en-GB" sz="1600" b="0" i="0" u="none" strike="noStrike" dirty="0">
                          <a:solidFill>
                            <a:srgbClr val="000000"/>
                          </a:solidFill>
                          <a:effectLst/>
                          <a:latin typeface="+mn-lt"/>
                        </a:rPr>
                        <a:t>3 423,2</a:t>
                      </a:r>
                    </a:p>
                  </a:txBody>
                  <a:tcPr marL="6350" marR="6350" marT="6350" marB="0" anchor="ctr"/>
                </a:tc>
                <a:tc>
                  <a:txBody>
                    <a:bodyPr/>
                    <a:lstStyle/>
                    <a:p>
                      <a:pPr algn="ctr" fontAlgn="b"/>
                      <a:endParaRPr lang="en-GB" sz="1600" b="0" i="0" u="none" strike="noStrike">
                        <a:solidFill>
                          <a:srgbClr val="000000"/>
                        </a:solidFill>
                        <a:effectLst/>
                        <a:latin typeface="+mn-lt"/>
                      </a:endParaRPr>
                    </a:p>
                  </a:txBody>
                  <a:tcPr marL="6350" marR="6350" marT="6350" marB="0" anchor="ctr"/>
                </a:tc>
                <a:extLst>
                  <a:ext uri="{0D108BD9-81ED-4DB2-BD59-A6C34878D82A}">
                    <a16:rowId xmlns:a16="http://schemas.microsoft.com/office/drawing/2014/main" xmlns="" val="1928763591"/>
                  </a:ext>
                </a:extLst>
              </a:tr>
              <a:tr h="370840">
                <a:tc>
                  <a:txBody>
                    <a:bodyPr/>
                    <a:lstStyle/>
                    <a:p>
                      <a:pPr algn="l" fontAlgn="b"/>
                      <a:r>
                        <a:rPr lang="en-GB" sz="1600" b="0" i="0" u="none" strike="noStrike" dirty="0">
                          <a:solidFill>
                            <a:srgbClr val="000000"/>
                          </a:solidFill>
                          <a:effectLst/>
                          <a:latin typeface="+mn-lt"/>
                        </a:rPr>
                        <a:t>Écoles</a:t>
                      </a:r>
                    </a:p>
                  </a:txBody>
                  <a:tcPr marL="6350" marR="6350" marT="6350" marB="0" anchor="ctr"/>
                </a:tc>
                <a:tc>
                  <a:txBody>
                    <a:bodyPr/>
                    <a:lstStyle/>
                    <a:p>
                      <a:pPr algn="ctr" fontAlgn="b"/>
                      <a:r>
                        <a:rPr lang="en-GB" sz="1600" b="0" i="0" u="none" strike="noStrike" dirty="0">
                          <a:solidFill>
                            <a:srgbClr val="000000"/>
                          </a:solidFill>
                          <a:effectLst/>
                          <a:latin typeface="+mn-lt"/>
                        </a:rPr>
                        <a:t>947,2</a:t>
                      </a:r>
                    </a:p>
                  </a:txBody>
                  <a:tcPr marL="6350" marR="6350" marT="6350" marB="0" anchor="ctr"/>
                </a:tc>
                <a:tc>
                  <a:txBody>
                    <a:bodyPr/>
                    <a:lstStyle/>
                    <a:p>
                      <a:pPr algn="ctr" fontAlgn="b"/>
                      <a:endParaRPr lang="en-GB" sz="1600" b="0" i="0" u="none" strike="noStrike" dirty="0">
                        <a:solidFill>
                          <a:srgbClr val="000000"/>
                        </a:solidFill>
                        <a:effectLst/>
                        <a:latin typeface="+mn-lt"/>
                      </a:endParaRPr>
                    </a:p>
                  </a:txBody>
                  <a:tcPr marL="6350" marR="6350" marT="6350" marB="0" anchor="ctr"/>
                </a:tc>
                <a:tc>
                  <a:txBody>
                    <a:bodyPr/>
                    <a:lstStyle/>
                    <a:p>
                      <a:pPr algn="ctr" fontAlgn="b"/>
                      <a:r>
                        <a:rPr lang="en-GB" sz="1600" b="0" i="0" u="none" strike="noStrike" dirty="0">
                          <a:solidFill>
                            <a:srgbClr val="000000"/>
                          </a:solidFill>
                          <a:effectLst/>
                          <a:latin typeface="+mn-lt"/>
                        </a:rPr>
                        <a:t>1 887,8</a:t>
                      </a:r>
                    </a:p>
                  </a:txBody>
                  <a:tcPr marL="6350" marR="6350" marT="6350" marB="0" anchor="ctr"/>
                </a:tc>
                <a:tc>
                  <a:txBody>
                    <a:bodyPr/>
                    <a:lstStyle/>
                    <a:p>
                      <a:pPr algn="ctr" fontAlgn="b"/>
                      <a:endParaRPr lang="en-GB" sz="1600" b="0" i="0" u="none" strike="noStrike">
                        <a:solidFill>
                          <a:srgbClr val="000000"/>
                        </a:solidFill>
                        <a:effectLst/>
                        <a:latin typeface="+mn-lt"/>
                      </a:endParaRPr>
                    </a:p>
                  </a:txBody>
                  <a:tcPr marL="6350" marR="6350" marT="6350" marB="0" anchor="ctr"/>
                </a:tc>
                <a:extLst>
                  <a:ext uri="{0D108BD9-81ED-4DB2-BD59-A6C34878D82A}">
                    <a16:rowId xmlns:a16="http://schemas.microsoft.com/office/drawing/2014/main" xmlns="" val="621359727"/>
                  </a:ext>
                </a:extLst>
              </a:tr>
              <a:tr h="370840">
                <a:tc>
                  <a:txBody>
                    <a:bodyPr/>
                    <a:lstStyle/>
                    <a:p>
                      <a:pPr algn="l" fontAlgn="b"/>
                      <a:r>
                        <a:rPr lang="en-GB" sz="1600" b="0" i="0" u="none" strike="noStrike" dirty="0">
                          <a:solidFill>
                            <a:srgbClr val="000000"/>
                          </a:solidFill>
                          <a:effectLst/>
                          <a:latin typeface="+mn-lt"/>
                        </a:rPr>
                        <a:t>Crèches</a:t>
                      </a:r>
                    </a:p>
                  </a:txBody>
                  <a:tcPr marL="6350" marR="6350" marT="6350" marB="0" anchor="ctr"/>
                </a:tc>
                <a:tc>
                  <a:txBody>
                    <a:bodyPr/>
                    <a:lstStyle/>
                    <a:p>
                      <a:pPr algn="ctr" fontAlgn="b"/>
                      <a:r>
                        <a:rPr lang="en-GB" sz="1600" b="0" i="0" u="none" strike="noStrike" dirty="0">
                          <a:solidFill>
                            <a:srgbClr val="000000"/>
                          </a:solidFill>
                          <a:effectLst/>
                          <a:latin typeface="+mn-lt"/>
                        </a:rPr>
                        <a:t>216,0</a:t>
                      </a:r>
                    </a:p>
                  </a:txBody>
                  <a:tcPr marL="6350" marR="6350" marT="6350" marB="0" anchor="ctr"/>
                </a:tc>
                <a:tc>
                  <a:txBody>
                    <a:bodyPr/>
                    <a:lstStyle/>
                    <a:p>
                      <a:pPr algn="ctr" fontAlgn="b"/>
                      <a:r>
                        <a:rPr lang="en-GB" sz="1600" b="0" i="0" u="none" strike="noStrike" dirty="0">
                          <a:solidFill>
                            <a:srgbClr val="000000"/>
                          </a:solidFill>
                          <a:effectLst/>
                          <a:latin typeface="+mn-lt"/>
                        </a:rPr>
                        <a:t>278,99</a:t>
                      </a:r>
                    </a:p>
                  </a:txBody>
                  <a:tcPr marL="6350" marR="6350" marT="6350" marB="0" anchor="ctr"/>
                </a:tc>
                <a:tc>
                  <a:txBody>
                    <a:bodyPr/>
                    <a:lstStyle/>
                    <a:p>
                      <a:pPr algn="ctr" fontAlgn="b"/>
                      <a:endParaRPr lang="en-GB" sz="1600" b="0" i="0" u="none" strike="noStrike">
                        <a:solidFill>
                          <a:srgbClr val="000000"/>
                        </a:solidFill>
                        <a:effectLst/>
                        <a:latin typeface="+mn-lt"/>
                      </a:endParaRPr>
                    </a:p>
                  </a:txBody>
                  <a:tcPr marL="6350" marR="6350" marT="6350" marB="0" anchor="ctr"/>
                </a:tc>
                <a:tc>
                  <a:txBody>
                    <a:bodyPr/>
                    <a:lstStyle/>
                    <a:p>
                      <a:pPr algn="ctr" fontAlgn="b"/>
                      <a:endParaRPr lang="en-GB" sz="1600" b="0" i="0" u="none" strike="noStrike">
                        <a:solidFill>
                          <a:srgbClr val="000000"/>
                        </a:solidFill>
                        <a:effectLst/>
                        <a:latin typeface="+mn-lt"/>
                      </a:endParaRPr>
                    </a:p>
                  </a:txBody>
                  <a:tcPr marL="6350" marR="6350" marT="6350" marB="0" anchor="ctr"/>
                </a:tc>
                <a:extLst>
                  <a:ext uri="{0D108BD9-81ED-4DB2-BD59-A6C34878D82A}">
                    <a16:rowId xmlns:a16="http://schemas.microsoft.com/office/drawing/2014/main" xmlns="" val="1560389416"/>
                  </a:ext>
                </a:extLst>
              </a:tr>
              <a:tr h="370840">
                <a:tc>
                  <a:txBody>
                    <a:bodyPr/>
                    <a:lstStyle/>
                    <a:p>
                      <a:pPr algn="l" fontAlgn="b"/>
                      <a:r>
                        <a:rPr lang="en-GB" sz="1600" b="0" i="0" u="none" strike="noStrike" dirty="0">
                          <a:solidFill>
                            <a:srgbClr val="000000"/>
                          </a:solidFill>
                          <a:effectLst/>
                          <a:latin typeface="+mn-lt"/>
                        </a:rPr>
                        <a:t>Bâtiments résidentiels</a:t>
                      </a:r>
                    </a:p>
                  </a:txBody>
                  <a:tcPr marL="6350" marR="6350" marT="6350" marB="0" anchor="ctr"/>
                </a:tc>
                <a:tc>
                  <a:txBody>
                    <a:bodyPr/>
                    <a:lstStyle/>
                    <a:p>
                      <a:pPr algn="ctr" fontAlgn="b"/>
                      <a:r>
                        <a:rPr lang="en-GB" sz="1600" b="0" i="0" u="none" strike="noStrike">
                          <a:solidFill>
                            <a:srgbClr val="000000"/>
                          </a:solidFill>
                          <a:effectLst/>
                          <a:latin typeface="+mn-lt"/>
                        </a:rPr>
                        <a:t>119664,5</a:t>
                      </a:r>
                    </a:p>
                  </a:txBody>
                  <a:tcPr marL="6350" marR="6350" marT="6350" marB="0" anchor="ctr"/>
                </a:tc>
                <a:tc>
                  <a:txBody>
                    <a:bodyPr/>
                    <a:lstStyle/>
                    <a:p>
                      <a:pPr algn="ctr" fontAlgn="b"/>
                      <a:r>
                        <a:rPr lang="en-GB" sz="1600" b="0" i="0" u="none" strike="noStrike" dirty="0">
                          <a:solidFill>
                            <a:srgbClr val="000000"/>
                          </a:solidFill>
                          <a:effectLst/>
                          <a:latin typeface="+mn-lt"/>
                        </a:rPr>
                        <a:t>154224</a:t>
                      </a:r>
                    </a:p>
                  </a:txBody>
                  <a:tcPr marL="6350" marR="6350" marT="6350" marB="0" anchor="ctr"/>
                </a:tc>
                <a:tc>
                  <a:txBody>
                    <a:bodyPr/>
                    <a:lstStyle/>
                    <a:p>
                      <a:pPr algn="ctr" fontAlgn="b"/>
                      <a:r>
                        <a:rPr lang="en-GB" sz="1600" b="0" i="0" u="none" strike="noStrike">
                          <a:solidFill>
                            <a:srgbClr val="000000"/>
                          </a:solidFill>
                          <a:effectLst/>
                          <a:latin typeface="+mn-lt"/>
                        </a:rPr>
                        <a:t>110646,9</a:t>
                      </a:r>
                    </a:p>
                  </a:txBody>
                  <a:tcPr marL="6350" marR="6350" marT="6350" marB="0" anchor="ctr"/>
                </a:tc>
                <a:tc>
                  <a:txBody>
                    <a:bodyPr/>
                    <a:lstStyle/>
                    <a:p>
                      <a:pPr algn="ctr" fontAlgn="b"/>
                      <a:endParaRPr lang="en-GB" sz="1600" b="0" i="0" u="none" strike="noStrike">
                        <a:solidFill>
                          <a:srgbClr val="000000"/>
                        </a:solidFill>
                        <a:effectLst/>
                        <a:latin typeface="+mn-lt"/>
                      </a:endParaRPr>
                    </a:p>
                  </a:txBody>
                  <a:tcPr marL="6350" marR="6350" marT="6350" marB="0" anchor="ctr"/>
                </a:tc>
                <a:extLst>
                  <a:ext uri="{0D108BD9-81ED-4DB2-BD59-A6C34878D82A}">
                    <a16:rowId xmlns:a16="http://schemas.microsoft.com/office/drawing/2014/main" xmlns="" val="381517725"/>
                  </a:ext>
                </a:extLst>
              </a:tr>
              <a:tr h="370840">
                <a:tc>
                  <a:txBody>
                    <a:bodyPr/>
                    <a:lstStyle/>
                    <a:p>
                      <a:pPr algn="l" fontAlgn="b"/>
                      <a:r>
                        <a:rPr lang="en-GB" sz="1600" b="0" i="0" u="none" strike="noStrike" dirty="0">
                          <a:solidFill>
                            <a:srgbClr val="000000"/>
                          </a:solidFill>
                          <a:effectLst/>
                          <a:latin typeface="+mn-lt"/>
                        </a:rPr>
                        <a:t>Bâtiments non résidentiels</a:t>
                      </a:r>
                    </a:p>
                  </a:txBody>
                  <a:tcPr marL="6350" marR="6350" marT="6350" marB="0" anchor="ctr"/>
                </a:tc>
                <a:tc>
                  <a:txBody>
                    <a:bodyPr/>
                    <a:lstStyle/>
                    <a:p>
                      <a:pPr algn="ctr" fontAlgn="b"/>
                      <a:r>
                        <a:rPr lang="en-GB" sz="1600" b="0" i="0" u="none" strike="noStrike">
                          <a:solidFill>
                            <a:srgbClr val="000000"/>
                          </a:solidFill>
                          <a:effectLst/>
                          <a:latin typeface="+mn-lt"/>
                        </a:rPr>
                        <a:t>184417,3</a:t>
                      </a:r>
                    </a:p>
                  </a:txBody>
                  <a:tcPr marL="6350" marR="6350" marT="6350" marB="0" anchor="ctr"/>
                </a:tc>
                <a:tc>
                  <a:txBody>
                    <a:bodyPr/>
                    <a:lstStyle/>
                    <a:p>
                      <a:pPr algn="ctr" fontAlgn="b"/>
                      <a:r>
                        <a:rPr lang="en-GB" sz="1600" b="0" i="0" u="none" strike="noStrike">
                          <a:solidFill>
                            <a:srgbClr val="000000"/>
                          </a:solidFill>
                          <a:effectLst/>
                          <a:latin typeface="+mn-lt"/>
                        </a:rPr>
                        <a:t>21 096</a:t>
                      </a:r>
                    </a:p>
                  </a:txBody>
                  <a:tcPr marL="6350" marR="6350" marT="6350" marB="0" anchor="ctr"/>
                </a:tc>
                <a:tc>
                  <a:txBody>
                    <a:bodyPr/>
                    <a:lstStyle/>
                    <a:p>
                      <a:pPr algn="ctr" fontAlgn="b"/>
                      <a:r>
                        <a:rPr lang="en-GB" sz="1600" b="0" i="0" u="none" strike="noStrike" dirty="0">
                          <a:solidFill>
                            <a:srgbClr val="000000"/>
                          </a:solidFill>
                          <a:effectLst/>
                          <a:latin typeface="+mn-lt"/>
                        </a:rPr>
                        <a:t>99556,56</a:t>
                      </a:r>
                    </a:p>
                  </a:txBody>
                  <a:tcPr marL="6350" marR="6350" marT="6350" marB="0" anchor="ctr"/>
                </a:tc>
                <a:tc>
                  <a:txBody>
                    <a:bodyPr/>
                    <a:lstStyle/>
                    <a:p>
                      <a:pPr algn="ctr" fontAlgn="b"/>
                      <a:endParaRPr lang="en-GB" sz="1600" b="0" i="0" u="none" strike="noStrike">
                        <a:solidFill>
                          <a:srgbClr val="000000"/>
                        </a:solidFill>
                        <a:effectLst/>
                        <a:latin typeface="+mn-lt"/>
                      </a:endParaRPr>
                    </a:p>
                  </a:txBody>
                  <a:tcPr marL="6350" marR="6350" marT="6350" marB="0" anchor="ctr"/>
                </a:tc>
                <a:extLst>
                  <a:ext uri="{0D108BD9-81ED-4DB2-BD59-A6C34878D82A}">
                    <a16:rowId xmlns:a16="http://schemas.microsoft.com/office/drawing/2014/main" xmlns="" val="2931493378"/>
                  </a:ext>
                </a:extLst>
              </a:tr>
              <a:tr h="370840">
                <a:tc>
                  <a:txBody>
                    <a:bodyPr/>
                    <a:lstStyle/>
                    <a:p>
                      <a:pPr algn="l" fontAlgn="b"/>
                      <a:r>
                        <a:rPr lang="en-GB" sz="1600" b="0" i="0" u="none" strike="noStrike" dirty="0">
                          <a:solidFill>
                            <a:srgbClr val="000000"/>
                          </a:solidFill>
                          <a:effectLst/>
                          <a:latin typeface="+mn-lt"/>
                        </a:rPr>
                        <a:t>Véhicules publics</a:t>
                      </a:r>
                    </a:p>
                  </a:txBody>
                  <a:tcPr marL="6350" marR="6350" marT="6350" marB="0" anchor="ctr"/>
                </a:tc>
                <a:tc>
                  <a:txBody>
                    <a:bodyPr/>
                    <a:lstStyle/>
                    <a:p>
                      <a:pPr algn="ctr" fontAlgn="b"/>
                      <a:endParaRPr lang="en-GB" sz="1600" b="0" i="0" u="none" strike="noStrike">
                        <a:solidFill>
                          <a:srgbClr val="000000"/>
                        </a:solidFill>
                        <a:effectLst/>
                        <a:latin typeface="+mn-lt"/>
                      </a:endParaRPr>
                    </a:p>
                  </a:txBody>
                  <a:tcPr marL="6350" marR="6350" marT="6350" marB="0" anchor="ctr"/>
                </a:tc>
                <a:tc>
                  <a:txBody>
                    <a:bodyPr/>
                    <a:lstStyle/>
                    <a:p>
                      <a:pPr algn="ctr" fontAlgn="b"/>
                      <a:r>
                        <a:rPr lang="en-GB" sz="1600" b="0" i="0" u="none" strike="noStrike" dirty="0">
                          <a:solidFill>
                            <a:srgbClr val="000000"/>
                          </a:solidFill>
                          <a:effectLst/>
                          <a:latin typeface="+mn-lt"/>
                        </a:rPr>
                        <a:t>2 276,7</a:t>
                      </a:r>
                    </a:p>
                  </a:txBody>
                  <a:tcPr marL="6350" marR="6350" marT="6350" marB="0" anchor="ctr"/>
                </a:tc>
                <a:tc>
                  <a:txBody>
                    <a:bodyPr/>
                    <a:lstStyle/>
                    <a:p>
                      <a:pPr algn="ctr" fontAlgn="b"/>
                      <a:r>
                        <a:rPr lang="en-GB" sz="1600" b="0" i="0" u="none" strike="noStrike" dirty="0">
                          <a:solidFill>
                            <a:srgbClr val="000000"/>
                          </a:solidFill>
                          <a:effectLst/>
                          <a:latin typeface="+mn-lt"/>
                        </a:rPr>
                        <a:t>725,4</a:t>
                      </a:r>
                    </a:p>
                  </a:txBody>
                  <a:tcPr marL="6350" marR="6350" marT="6350" marB="0" anchor="ctr"/>
                </a:tc>
                <a:tc>
                  <a:txBody>
                    <a:bodyPr/>
                    <a:lstStyle/>
                    <a:p>
                      <a:pPr algn="ctr" fontAlgn="b"/>
                      <a:r>
                        <a:rPr lang="en-GB" sz="1600" b="0" i="0" u="none" strike="noStrike" dirty="0">
                          <a:solidFill>
                            <a:srgbClr val="000000"/>
                          </a:solidFill>
                          <a:effectLst/>
                          <a:latin typeface="+mn-lt"/>
                        </a:rPr>
                        <a:t>440,7</a:t>
                      </a:r>
                    </a:p>
                  </a:txBody>
                  <a:tcPr marL="6350" marR="6350" marT="6350" marB="0" anchor="ctr"/>
                </a:tc>
                <a:extLst>
                  <a:ext uri="{0D108BD9-81ED-4DB2-BD59-A6C34878D82A}">
                    <a16:rowId xmlns:a16="http://schemas.microsoft.com/office/drawing/2014/main" xmlns="" val="1002379627"/>
                  </a:ext>
                </a:extLst>
              </a:tr>
              <a:tr h="370840">
                <a:tc>
                  <a:txBody>
                    <a:bodyPr/>
                    <a:lstStyle/>
                    <a:p>
                      <a:pPr algn="l" fontAlgn="b"/>
                      <a:r>
                        <a:rPr lang="en-GB" sz="1600" b="0" i="0" u="none" strike="noStrike" dirty="0">
                          <a:solidFill>
                            <a:srgbClr val="000000"/>
                          </a:solidFill>
                          <a:effectLst/>
                          <a:latin typeface="+mn-lt"/>
                        </a:rPr>
                        <a:t>Véhicules privés</a:t>
                      </a:r>
                    </a:p>
                  </a:txBody>
                  <a:tcPr marL="6350" marR="6350" marT="6350" marB="0" anchor="ctr"/>
                </a:tc>
                <a:tc>
                  <a:txBody>
                    <a:bodyPr/>
                    <a:lstStyle/>
                    <a:p>
                      <a:pPr algn="ctr" fontAlgn="b"/>
                      <a:endParaRPr lang="en-GB" sz="1600" b="0" i="0" u="none" strike="noStrike">
                        <a:solidFill>
                          <a:srgbClr val="000000"/>
                        </a:solidFill>
                        <a:effectLst/>
                        <a:latin typeface="+mn-lt"/>
                      </a:endParaRPr>
                    </a:p>
                  </a:txBody>
                  <a:tcPr marL="6350" marR="6350" marT="6350" marB="0" anchor="ctr"/>
                </a:tc>
                <a:tc>
                  <a:txBody>
                    <a:bodyPr/>
                    <a:lstStyle/>
                    <a:p>
                      <a:pPr algn="ctr" fontAlgn="b"/>
                      <a:r>
                        <a:rPr lang="en-GB" sz="1600" b="0" i="0" u="none" strike="noStrike">
                          <a:solidFill>
                            <a:srgbClr val="000000"/>
                          </a:solidFill>
                          <a:effectLst/>
                          <a:latin typeface="+mn-lt"/>
                        </a:rPr>
                        <a:t>12506</a:t>
                      </a:r>
                    </a:p>
                  </a:txBody>
                  <a:tcPr marL="6350" marR="6350" marT="6350" marB="0" anchor="ctr"/>
                </a:tc>
                <a:tc>
                  <a:txBody>
                    <a:bodyPr/>
                    <a:lstStyle/>
                    <a:p>
                      <a:pPr algn="ctr" fontAlgn="b"/>
                      <a:endParaRPr lang="en-GB" sz="1600" b="0" i="0" u="none" strike="noStrike" dirty="0">
                        <a:solidFill>
                          <a:srgbClr val="000000"/>
                        </a:solidFill>
                        <a:effectLst/>
                        <a:latin typeface="+mn-lt"/>
                      </a:endParaRPr>
                    </a:p>
                  </a:txBody>
                  <a:tcPr marL="6350" marR="6350" marT="6350" marB="0" anchor="ctr"/>
                </a:tc>
                <a:tc>
                  <a:txBody>
                    <a:bodyPr/>
                    <a:lstStyle/>
                    <a:p>
                      <a:pPr algn="ctr" fontAlgn="b"/>
                      <a:r>
                        <a:rPr lang="en-GB" sz="1600" b="0" i="0" u="none" strike="noStrike" dirty="0">
                          <a:solidFill>
                            <a:srgbClr val="000000"/>
                          </a:solidFill>
                          <a:effectLst/>
                          <a:latin typeface="+mn-lt"/>
                        </a:rPr>
                        <a:t>463888</a:t>
                      </a:r>
                    </a:p>
                  </a:txBody>
                  <a:tcPr marL="6350" marR="6350" marT="6350" marB="0" anchor="ctr"/>
                </a:tc>
                <a:extLst>
                  <a:ext uri="{0D108BD9-81ED-4DB2-BD59-A6C34878D82A}">
                    <a16:rowId xmlns:a16="http://schemas.microsoft.com/office/drawing/2014/main" xmlns="" val="2428870095"/>
                  </a:ext>
                </a:extLst>
              </a:tr>
              <a:tr h="370840">
                <a:tc>
                  <a:txBody>
                    <a:bodyPr/>
                    <a:lstStyle/>
                    <a:p>
                      <a:pPr algn="l" fontAlgn="b"/>
                      <a:r>
                        <a:rPr lang="en-GB" sz="1600" b="0" i="0" u="none" strike="noStrike" dirty="0">
                          <a:solidFill>
                            <a:srgbClr val="000000"/>
                          </a:solidFill>
                          <a:effectLst/>
                          <a:latin typeface="+mn-lt"/>
                        </a:rPr>
                        <a:t>Transports publics </a:t>
                      </a:r>
                    </a:p>
                  </a:txBody>
                  <a:tcPr marL="6350" marR="6350" marT="6350" marB="0" anchor="ctr"/>
                </a:tc>
                <a:tc>
                  <a:txBody>
                    <a:bodyPr/>
                    <a:lstStyle/>
                    <a:p>
                      <a:pPr algn="ctr" fontAlgn="b"/>
                      <a:endParaRPr lang="en-GB" sz="1600" b="0" i="0" u="none" strike="noStrike">
                        <a:solidFill>
                          <a:srgbClr val="000000"/>
                        </a:solidFill>
                        <a:effectLst/>
                        <a:latin typeface="+mn-lt"/>
                      </a:endParaRPr>
                    </a:p>
                  </a:txBody>
                  <a:tcPr marL="6350" marR="6350" marT="6350" marB="0" anchor="ctr"/>
                </a:tc>
                <a:tc>
                  <a:txBody>
                    <a:bodyPr/>
                    <a:lstStyle/>
                    <a:p>
                      <a:pPr algn="ctr" fontAlgn="b"/>
                      <a:r>
                        <a:rPr lang="en-GB" sz="1600" b="0" i="0" u="none" strike="noStrike">
                          <a:solidFill>
                            <a:srgbClr val="000000"/>
                          </a:solidFill>
                          <a:effectLst/>
                          <a:latin typeface="+mn-lt"/>
                        </a:rPr>
                        <a:t>3152,94</a:t>
                      </a:r>
                    </a:p>
                  </a:txBody>
                  <a:tcPr marL="6350" marR="6350" marT="6350" marB="0" anchor="ctr"/>
                </a:tc>
                <a:tc>
                  <a:txBody>
                    <a:bodyPr/>
                    <a:lstStyle/>
                    <a:p>
                      <a:pPr algn="ctr" fontAlgn="b"/>
                      <a:r>
                        <a:rPr lang="en-GB" sz="1600" b="0" i="0" u="none" strike="noStrike" dirty="0">
                          <a:solidFill>
                            <a:srgbClr val="000000"/>
                          </a:solidFill>
                          <a:effectLst/>
                          <a:latin typeface="+mn-lt"/>
                        </a:rPr>
                        <a:t>100,4</a:t>
                      </a:r>
                    </a:p>
                  </a:txBody>
                  <a:tcPr marL="6350" marR="6350" marT="6350" marB="0" anchor="ctr"/>
                </a:tc>
                <a:tc>
                  <a:txBody>
                    <a:bodyPr/>
                    <a:lstStyle/>
                    <a:p>
                      <a:pPr algn="ctr" fontAlgn="b"/>
                      <a:endParaRPr lang="en-GB" sz="1600" b="0" i="0" u="none" strike="noStrike" dirty="0">
                        <a:solidFill>
                          <a:srgbClr val="000000"/>
                        </a:solidFill>
                        <a:effectLst/>
                        <a:latin typeface="+mn-lt"/>
                      </a:endParaRPr>
                    </a:p>
                  </a:txBody>
                  <a:tcPr marL="6350" marR="6350" marT="6350" marB="0" anchor="ctr"/>
                </a:tc>
                <a:extLst>
                  <a:ext uri="{0D108BD9-81ED-4DB2-BD59-A6C34878D82A}">
                    <a16:rowId xmlns:a16="http://schemas.microsoft.com/office/drawing/2014/main" xmlns="" val="312474608"/>
                  </a:ext>
                </a:extLst>
              </a:tr>
              <a:tr h="370840">
                <a:tc>
                  <a:txBody>
                    <a:bodyPr/>
                    <a:lstStyle/>
                    <a:p>
                      <a:pPr algn="l" fontAlgn="b"/>
                      <a:r>
                        <a:rPr lang="en-GB" sz="1600" b="0" i="0" u="none" strike="noStrike" dirty="0">
                          <a:solidFill>
                            <a:srgbClr val="000000"/>
                          </a:solidFill>
                          <a:effectLst/>
                          <a:latin typeface="+mn-lt"/>
                        </a:rPr>
                        <a:t>Éclairage public</a:t>
                      </a:r>
                    </a:p>
                  </a:txBody>
                  <a:tcPr marL="6350" marR="6350" marT="6350" marB="0" anchor="ctr"/>
                </a:tc>
                <a:tc>
                  <a:txBody>
                    <a:bodyPr/>
                    <a:lstStyle/>
                    <a:p>
                      <a:pPr algn="ctr" fontAlgn="b"/>
                      <a:r>
                        <a:rPr lang="en-GB" sz="1600" b="0" i="0" u="none" strike="noStrike" dirty="0">
                          <a:solidFill>
                            <a:srgbClr val="000000"/>
                          </a:solidFill>
                          <a:effectLst/>
                          <a:latin typeface="+mn-lt"/>
                        </a:rPr>
                        <a:t>18219,5</a:t>
                      </a:r>
                    </a:p>
                  </a:txBody>
                  <a:tcPr marL="6350" marR="6350" marT="6350" marB="0" anchor="ctr"/>
                </a:tc>
                <a:tc>
                  <a:txBody>
                    <a:bodyPr/>
                    <a:lstStyle/>
                    <a:p>
                      <a:pPr algn="ctr" fontAlgn="b"/>
                      <a:endParaRPr lang="en-GB" sz="1600" b="0" i="0" u="none" strike="noStrike">
                        <a:solidFill>
                          <a:srgbClr val="000000"/>
                        </a:solidFill>
                        <a:effectLst/>
                        <a:latin typeface="+mn-lt"/>
                      </a:endParaRPr>
                    </a:p>
                  </a:txBody>
                  <a:tcPr marL="6350" marR="6350" marT="6350" marB="0" anchor="ctr"/>
                </a:tc>
                <a:tc>
                  <a:txBody>
                    <a:bodyPr/>
                    <a:lstStyle/>
                    <a:p>
                      <a:pPr algn="ctr" fontAlgn="b"/>
                      <a:endParaRPr lang="en-GB" sz="1600" b="0" i="0" u="none" strike="noStrike">
                        <a:solidFill>
                          <a:srgbClr val="000000"/>
                        </a:solidFill>
                        <a:effectLst/>
                        <a:latin typeface="+mn-lt"/>
                      </a:endParaRPr>
                    </a:p>
                  </a:txBody>
                  <a:tcPr marL="6350" marR="6350" marT="6350" marB="0" anchor="ctr"/>
                </a:tc>
                <a:tc>
                  <a:txBody>
                    <a:bodyPr/>
                    <a:lstStyle/>
                    <a:p>
                      <a:pPr algn="ctr" fontAlgn="b"/>
                      <a:endParaRPr lang="en-GB" sz="1600" b="0" i="0" u="none" strike="noStrike" dirty="0">
                        <a:solidFill>
                          <a:srgbClr val="000000"/>
                        </a:solidFill>
                        <a:effectLst/>
                        <a:latin typeface="+mn-lt"/>
                      </a:endParaRPr>
                    </a:p>
                  </a:txBody>
                  <a:tcPr marL="6350" marR="6350" marT="6350" marB="0" anchor="ctr"/>
                </a:tc>
                <a:extLst>
                  <a:ext uri="{0D108BD9-81ED-4DB2-BD59-A6C34878D82A}">
                    <a16:rowId xmlns:a16="http://schemas.microsoft.com/office/drawing/2014/main" xmlns="" val="553363207"/>
                  </a:ext>
                </a:extLst>
              </a:tr>
            </a:tbl>
          </a:graphicData>
        </a:graphic>
      </p:graphicFrame>
      <p:sp>
        <p:nvSpPr>
          <p:cNvPr id="12" name="Rectangle 11"/>
          <p:cNvSpPr/>
          <p:nvPr/>
        </p:nvSpPr>
        <p:spPr>
          <a:xfrm>
            <a:off x="7665720" y="815329"/>
            <a:ext cx="1173480"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a:cs typeface="Calibri" panose="020F0502020204030204" pitchFamily="34" charset="0"/>
              </a:rPr>
              <a:t>Étape 1</a:t>
            </a:r>
            <a:endParaRPr lang="el-GR" sz="2400" dirty="0"/>
          </a:p>
        </p:txBody>
      </p:sp>
      <p:sp>
        <p:nvSpPr>
          <p:cNvPr id="13" name="Rectangle 12"/>
          <p:cNvSpPr/>
          <p:nvPr/>
        </p:nvSpPr>
        <p:spPr>
          <a:xfrm>
            <a:off x="184052" y="820521"/>
            <a:ext cx="2863947"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a:cs typeface="Calibri" panose="020F0502020204030204" pitchFamily="34" charset="0"/>
              </a:rPr>
              <a:t>Données disponibles</a:t>
            </a:r>
            <a:endParaRPr lang="el-GR" sz="2400" dirty="0"/>
          </a:p>
        </p:txBody>
      </p:sp>
      <p:sp>
        <p:nvSpPr>
          <p:cNvPr id="7" name="ZoneTexte 6"/>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39862637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326871" y="3870161"/>
            <a:ext cx="2643338" cy="174734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solidFill>
                  <a:schemeClr val="bg1"/>
                </a:solidFill>
              </a:rPr>
              <a:pPr/>
              <a:t>18</a:t>
            </a:fld>
            <a:endParaRPr lang="en-US">
              <a:solidFill>
                <a:schemeClr val="bg1"/>
              </a:solidFill>
            </a:endParaRPr>
          </a:p>
        </p:txBody>
      </p:sp>
      <p:sp>
        <p:nvSpPr>
          <p:cNvPr id="12"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B.2.1 - CONSOMMATION FINALE D'ÉNERGIE</a:t>
            </a:r>
            <a:endParaRPr lang="it-IT" sz="2400" b="1" u="sng" dirty="0">
              <a:solidFill>
                <a:srgbClr val="1A965E"/>
              </a:solidFill>
            </a:endParaRPr>
          </a:p>
        </p:txBody>
      </p:sp>
      <p:sp>
        <p:nvSpPr>
          <p:cNvPr id="22" name="Rectangle 21"/>
          <p:cNvSpPr/>
          <p:nvPr/>
        </p:nvSpPr>
        <p:spPr>
          <a:xfrm>
            <a:off x="7589520" y="982969"/>
            <a:ext cx="1203960"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a:cs typeface="Calibri" panose="020F0502020204030204" pitchFamily="34" charset="0"/>
              </a:rPr>
              <a:t>Étape </a:t>
            </a:r>
            <a:r>
              <a:rPr lang="el-GR" sz="2400" b="1" i="1" dirty="0">
                <a:cs typeface="Calibri" panose="020F0502020204030204" pitchFamily="34" charset="0"/>
              </a:rPr>
              <a:t>2</a:t>
            </a:r>
            <a:endParaRPr lang="el-GR" sz="2400" dirty="0"/>
          </a:p>
        </p:txBody>
      </p:sp>
      <p:sp>
        <p:nvSpPr>
          <p:cNvPr id="13" name="Rectangle 12"/>
          <p:cNvSpPr/>
          <p:nvPr/>
        </p:nvSpPr>
        <p:spPr>
          <a:xfrm>
            <a:off x="7620000" y="1995482"/>
            <a:ext cx="1203960"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a:cs typeface="Calibri" panose="020F0502020204030204" pitchFamily="34" charset="0"/>
              </a:rPr>
              <a:t>Étape </a:t>
            </a:r>
            <a:r>
              <a:rPr lang="el-GR" sz="2400" b="1" i="1" dirty="0">
                <a:cs typeface="Calibri" panose="020F0502020204030204" pitchFamily="34" charset="0"/>
              </a:rPr>
              <a:t>3</a:t>
            </a:r>
            <a:endParaRPr lang="el-GR" sz="2400" dirty="0"/>
          </a:p>
        </p:txBody>
      </p:sp>
      <p:sp>
        <p:nvSpPr>
          <p:cNvPr id="15" name="Rectangle 14"/>
          <p:cNvSpPr/>
          <p:nvPr/>
        </p:nvSpPr>
        <p:spPr>
          <a:xfrm>
            <a:off x="7574280" y="3382855"/>
            <a:ext cx="1264920"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a:cs typeface="Calibri" panose="020F0502020204030204" pitchFamily="34" charset="0"/>
              </a:rPr>
              <a:t>Étape </a:t>
            </a:r>
            <a:r>
              <a:rPr lang="el-GR" sz="2400" b="1" i="1" dirty="0">
                <a:cs typeface="Calibri" panose="020F0502020204030204" pitchFamily="34" charset="0"/>
              </a:rPr>
              <a:t>4</a:t>
            </a:r>
            <a:endParaRPr lang="el-GR" sz="2400" dirty="0"/>
          </a:p>
        </p:txBody>
      </p:sp>
      <p:sp>
        <p:nvSpPr>
          <p:cNvPr id="16" name="Rectangle 15"/>
          <p:cNvSpPr/>
          <p:nvPr/>
        </p:nvSpPr>
        <p:spPr>
          <a:xfrm>
            <a:off x="278870" y="2178214"/>
            <a:ext cx="7740375" cy="707886"/>
          </a:xfrm>
          <a:prstGeom prst="rect">
            <a:avLst/>
          </a:prstGeom>
        </p:spPr>
        <p:txBody>
          <a:bodyPr wrap="square">
            <a:spAutoFit/>
          </a:bodyPr>
          <a:lstStyle/>
          <a:p>
            <a:r>
              <a:rPr lang="en-US" sz="2000" b="1" dirty="0"/>
              <a:t>Population totale </a:t>
            </a:r>
            <a:r>
              <a:rPr lang="el-GR" sz="2000" b="1" dirty="0" err="1"/>
              <a:t>de </a:t>
            </a:r>
            <a:r>
              <a:rPr lang="en-US" sz="2000" dirty="0"/>
              <a:t>la ville</a:t>
            </a:r>
            <a:r>
              <a:rPr lang="en-US" sz="2000" dirty="0">
                <a:cs typeface="Calibri" panose="020F0502020204030204" pitchFamily="34" charset="0"/>
              </a:rPr>
              <a:t> : </a:t>
            </a:r>
            <a:r>
              <a:rPr lang="en-US" sz="2000" b="1" dirty="0">
                <a:cs typeface="Calibri" panose="020F0502020204030204" pitchFamily="34" charset="0"/>
              </a:rPr>
              <a:t>72500 habitants</a:t>
            </a:r>
            <a:endParaRPr lang="el-GR" sz="2000" baseline="-25000" dirty="0">
              <a:cs typeface="Calibri" panose="020F0502020204030204" pitchFamily="34" charset="0"/>
            </a:endParaRPr>
          </a:p>
          <a:p>
            <a:endParaRPr lang="en-US" sz="2000" b="1" dirty="0">
              <a:cs typeface="Calibri" panose="020F0502020204030204" pitchFamily="34" charset="0"/>
            </a:endParaRPr>
          </a:p>
        </p:txBody>
      </p:sp>
      <p:sp>
        <p:nvSpPr>
          <p:cNvPr id="18" name="Rectangle 17"/>
          <p:cNvSpPr/>
          <p:nvPr/>
        </p:nvSpPr>
        <p:spPr>
          <a:xfrm>
            <a:off x="278870" y="3449254"/>
            <a:ext cx="7740375" cy="784830"/>
          </a:xfrm>
          <a:prstGeom prst="rect">
            <a:avLst/>
          </a:prstGeom>
        </p:spPr>
        <p:txBody>
          <a:bodyPr wrap="square">
            <a:spAutoFit/>
          </a:bodyPr>
          <a:lstStyle/>
          <a:p>
            <a:pPr>
              <a:spcAft>
                <a:spcPts val="600"/>
              </a:spcAft>
            </a:pPr>
            <a:r>
              <a:rPr lang="en-US" sz="2000" b="1" dirty="0"/>
              <a:t>Calculer le </a:t>
            </a:r>
            <a:r>
              <a:rPr lang="en-GB" sz="2000" b="1" dirty="0"/>
              <a:t>rapport entre la consommation totale d'énergie </a:t>
            </a:r>
            <a:r>
              <a:rPr lang="en-GB" sz="2000" b="1" dirty="0" smtClean="0"/>
              <a:t>finale</a:t>
            </a:r>
          </a:p>
          <a:p>
            <a:pPr>
              <a:spcAft>
                <a:spcPts val="600"/>
              </a:spcAft>
            </a:pPr>
            <a:r>
              <a:rPr lang="en-GB" sz="2000" b="1" dirty="0" smtClean="0"/>
              <a:t> </a:t>
            </a:r>
            <a:r>
              <a:rPr lang="en-GB" sz="2000" b="1" dirty="0"/>
              <a:t>et la population totale de la ville </a:t>
            </a:r>
            <a:endParaRPr lang="el-GR" sz="2000" dirty="0"/>
          </a:p>
        </p:txBody>
      </p:sp>
      <p:sp>
        <p:nvSpPr>
          <p:cNvPr id="19" name="TextBox 18"/>
          <p:cNvSpPr txBox="1"/>
          <p:nvPr/>
        </p:nvSpPr>
        <p:spPr>
          <a:xfrm>
            <a:off x="1147663" y="4748799"/>
            <a:ext cx="1893013" cy="430887"/>
          </a:xfrm>
          <a:prstGeom prst="rect">
            <a:avLst/>
          </a:prstGeom>
          <a:noFill/>
        </p:spPr>
        <p:txBody>
          <a:bodyPr wrap="square" rtlCol="0">
            <a:spAutoFit/>
          </a:bodyPr>
          <a:lstStyle/>
          <a:p>
            <a:r>
              <a:rPr lang="el-GR" sz="2200" b="1" dirty="0">
                <a:cs typeface="Calibri" panose="020F0502020204030204" pitchFamily="34" charset="0"/>
              </a:rPr>
              <a:t>1200125 </a:t>
            </a:r>
            <a:r>
              <a:rPr lang="en-US" sz="2200" b="1" dirty="0">
                <a:cs typeface="Calibri" panose="020F0502020204030204" pitchFamily="34" charset="0"/>
              </a:rPr>
              <a:t>MWh</a:t>
            </a:r>
            <a:endParaRPr lang="en-US" sz="2200" baseline="30000" dirty="0">
              <a:cs typeface="Calibri" panose="020F0502020204030204" pitchFamily="34" charset="0"/>
            </a:endParaRPr>
          </a:p>
        </p:txBody>
      </p:sp>
      <p:sp>
        <p:nvSpPr>
          <p:cNvPr id="20" name="TextBox 19"/>
          <p:cNvSpPr txBox="1"/>
          <p:nvPr/>
        </p:nvSpPr>
        <p:spPr>
          <a:xfrm>
            <a:off x="3637542" y="4748799"/>
            <a:ext cx="2348143" cy="430887"/>
          </a:xfrm>
          <a:prstGeom prst="rect">
            <a:avLst/>
          </a:prstGeom>
          <a:noFill/>
        </p:spPr>
        <p:txBody>
          <a:bodyPr wrap="none" rtlCol="0">
            <a:spAutoFit/>
          </a:bodyPr>
          <a:lstStyle/>
          <a:p>
            <a:r>
              <a:rPr lang="en-US" sz="2200" b="1" dirty="0">
                <a:cs typeface="Calibri" panose="020F0502020204030204" pitchFamily="34" charset="0"/>
              </a:rPr>
              <a:t>72500 habitants</a:t>
            </a:r>
            <a:endParaRPr lang="en-US" sz="2200" baseline="30000" dirty="0">
              <a:cs typeface="Calibri" panose="020F0502020204030204" pitchFamily="34" charset="0"/>
            </a:endParaRPr>
          </a:p>
        </p:txBody>
      </p:sp>
      <p:sp>
        <p:nvSpPr>
          <p:cNvPr id="21" name="Rectangle 20"/>
          <p:cNvSpPr/>
          <p:nvPr/>
        </p:nvSpPr>
        <p:spPr>
          <a:xfrm>
            <a:off x="6357896" y="4537106"/>
            <a:ext cx="2749060" cy="954107"/>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en-US" sz="2800" b="1" u="sng" dirty="0">
                <a:solidFill>
                  <a:srgbClr val="FF0000"/>
                </a:solidFill>
                <a:effectLst>
                  <a:outerShdw blurRad="38100" dist="38100" dir="2700000" algn="tl">
                    <a:srgbClr val="000000">
                      <a:alpha val="43137"/>
                    </a:srgbClr>
                  </a:outerShdw>
                </a:effectLst>
              </a:rPr>
              <a:t>16,6 MWh/habitant</a:t>
            </a:r>
            <a:endParaRPr lang="en-US" sz="2800" b="1" u="sng" baseline="30000" dirty="0">
              <a:solidFill>
                <a:srgbClr val="FF0000"/>
              </a:solidFill>
              <a:effectLst>
                <a:outerShdw blurRad="38100" dist="38100" dir="2700000" algn="tl">
                  <a:srgbClr val="000000">
                    <a:alpha val="43137"/>
                  </a:srgbClr>
                </a:outerShdw>
              </a:effectLst>
            </a:endParaRPr>
          </a:p>
        </p:txBody>
      </p:sp>
      <p:sp>
        <p:nvSpPr>
          <p:cNvPr id="26" name="Equal 25"/>
          <p:cNvSpPr/>
          <p:nvPr/>
        </p:nvSpPr>
        <p:spPr>
          <a:xfrm>
            <a:off x="5899266" y="4804210"/>
            <a:ext cx="457200" cy="320064"/>
          </a:xfrm>
          <a:prstGeom prst="mathEqual">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27" name="Division 26"/>
          <p:cNvSpPr/>
          <p:nvPr/>
        </p:nvSpPr>
        <p:spPr>
          <a:xfrm>
            <a:off x="3011989" y="4775629"/>
            <a:ext cx="608120" cy="377226"/>
          </a:xfrm>
          <a:prstGeom prst="mathDivide">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8" name="Rectangle 27"/>
          <p:cNvSpPr/>
          <p:nvPr/>
        </p:nvSpPr>
        <p:spPr>
          <a:xfrm>
            <a:off x="278870" y="1104014"/>
            <a:ext cx="7999634" cy="1323439"/>
          </a:xfrm>
          <a:prstGeom prst="rect">
            <a:avLst/>
          </a:prstGeom>
        </p:spPr>
        <p:txBody>
          <a:bodyPr wrap="square">
            <a:spAutoFit/>
          </a:bodyPr>
          <a:lstStyle/>
          <a:p>
            <a:r>
              <a:rPr lang="en-US" sz="2000" b="1" dirty="0">
                <a:cs typeface="Calibri" panose="020F0502020204030204" pitchFamily="34" charset="0"/>
              </a:rPr>
              <a:t>Calculer la </a:t>
            </a:r>
            <a:r>
              <a:rPr lang="en-GB" sz="2000" b="1" dirty="0">
                <a:cs typeface="Calibri" panose="020F0502020204030204" pitchFamily="34" charset="0"/>
              </a:rPr>
              <a:t>consommation finale totale d'énergie de la ville </a:t>
            </a:r>
            <a:r>
              <a:rPr lang="el-GR" sz="2000" b="1" dirty="0" smtClean="0">
                <a:cs typeface="Calibri" panose="020F0502020204030204" pitchFamily="34" charset="0"/>
              </a:rPr>
              <a:t>:</a:t>
            </a:r>
            <a:endParaRPr lang="fr-FR" sz="2000" b="1" dirty="0" smtClean="0">
              <a:cs typeface="Calibri" panose="020F0502020204030204" pitchFamily="34" charset="0"/>
            </a:endParaRPr>
          </a:p>
          <a:p>
            <a:r>
              <a:rPr lang="el-GR" sz="2000" b="1" dirty="0" smtClean="0">
                <a:cs typeface="Calibri" panose="020F0502020204030204" pitchFamily="34" charset="0"/>
              </a:rPr>
              <a:t> </a:t>
            </a:r>
            <a:r>
              <a:rPr lang="el-GR" sz="2000" b="1" dirty="0">
                <a:cs typeface="Calibri" panose="020F0502020204030204" pitchFamily="34" charset="0"/>
              </a:rPr>
              <a:t>1200125 </a:t>
            </a:r>
            <a:r>
              <a:rPr lang="en-US" sz="2000" b="1" dirty="0">
                <a:cs typeface="Calibri" panose="020F0502020204030204" pitchFamily="34" charset="0"/>
              </a:rPr>
              <a:t>MWh</a:t>
            </a:r>
            <a:endParaRPr lang="en-US" sz="2000" baseline="30000" dirty="0">
              <a:cs typeface="Calibri" panose="020F0502020204030204" pitchFamily="34" charset="0"/>
            </a:endParaRPr>
          </a:p>
          <a:p>
            <a:pPr marL="457200" lvl="0" indent="-457200">
              <a:buFont typeface="+mj-lt"/>
              <a:buAutoNum type="arabicPeriod" startAt="2"/>
            </a:pPr>
            <a:endParaRPr lang="en-US" sz="2000" dirty="0"/>
          </a:p>
          <a:p>
            <a:endParaRPr lang="en-US" sz="2000" b="1" dirty="0">
              <a:cs typeface="Calibri" panose="020F0502020204030204" pitchFamily="34" charset="0"/>
            </a:endParaRPr>
          </a:p>
        </p:txBody>
      </p:sp>
      <p:sp>
        <p:nvSpPr>
          <p:cNvPr id="23" name="ZoneTexte 22"/>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369210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egnaposto contenuto 2">
            <a:extLst>
              <a:ext uri="{FF2B5EF4-FFF2-40B4-BE49-F238E27FC236}">
                <a16:creationId xmlns:a16="http://schemas.microsoft.com/office/drawing/2014/main" xmlns=""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en-US" b="1" dirty="0">
                <a:cs typeface="Calibri" panose="020F0502020204030204" pitchFamily="34" charset="0"/>
              </a:rPr>
              <a:t>EXERCICE PHYSIQUE</a:t>
            </a:r>
            <a:endParaRPr lang="it-IT" sz="2400" dirty="0"/>
          </a:p>
        </p:txBody>
      </p:sp>
      <p:sp>
        <p:nvSpPr>
          <p:cNvPr id="6"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B.2.1 - CONSOMMATION FINALE D'ÉNERGIE</a:t>
            </a:r>
            <a:endParaRPr lang="it-IT" sz="1600" b="1" dirty="0">
              <a:solidFill>
                <a:srgbClr val="00B050"/>
              </a:solidFill>
            </a:endParaRPr>
          </a:p>
        </p:txBody>
      </p:sp>
      <p:sp>
        <p:nvSpPr>
          <p:cNvPr id="4"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a:xfrm>
            <a:off x="7010400" y="6564580"/>
            <a:ext cx="2133600" cy="293420"/>
          </a:xfrm>
        </p:spPr>
        <p:txBody>
          <a:bodyPr/>
          <a:lstStyle/>
          <a:p>
            <a:fld id="{243FB592-B9A9-49AA-A86F-4031F7B97808}" type="slidenum">
              <a:rPr lang="en-US" smtClean="0">
                <a:solidFill>
                  <a:schemeClr val="bg1"/>
                </a:solidFill>
              </a:rPr>
              <a:pPr/>
              <a:t>19</a:t>
            </a:fld>
            <a:endParaRPr lang="en-US" dirty="0">
              <a:solidFill>
                <a:schemeClr val="bg1"/>
              </a:solidFill>
            </a:endParaRPr>
          </a:p>
        </p:txBody>
      </p:sp>
      <p:sp>
        <p:nvSpPr>
          <p:cNvPr id="5" name="ZoneTexte 4"/>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4073523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9" name="Table 58"/>
          <p:cNvGraphicFramePr>
            <a:graphicFrameLocks noGrp="1"/>
          </p:cNvGraphicFramePr>
          <p:nvPr>
            <p:extLst>
              <p:ext uri="{D42A27DB-BD31-4B8C-83A1-F6EECF244321}">
                <p14:modId xmlns:p14="http://schemas.microsoft.com/office/powerpoint/2010/main" xmlns="" val="2031643924"/>
              </p:ext>
            </p:extLst>
          </p:nvPr>
        </p:nvGraphicFramePr>
        <p:xfrm>
          <a:off x="487326" y="1504863"/>
          <a:ext cx="8169348" cy="131572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xmlns="" val="20000"/>
                    </a:ext>
                  </a:extLst>
                </a:gridCol>
                <a:gridCol w="4084674">
                  <a:extLst>
                    <a:ext uri="{9D8B030D-6E8A-4147-A177-3AD203B41FA5}">
                      <a16:colId xmlns:a16="http://schemas.microsoft.com/office/drawing/2014/main" xmlns="" val="20001"/>
                    </a:ext>
                  </a:extLst>
                </a:gridCol>
              </a:tblGrid>
              <a:tr h="370840">
                <a:tc gridSpan="2">
                  <a:txBody>
                    <a:bodyPr/>
                    <a:lstStyle/>
                    <a:p>
                      <a:pPr algn="ctr"/>
                      <a:r>
                        <a:rPr kumimoji="0" lang="en-US" sz="2800" b="1" i="0" u="none" strike="noStrike" kern="1200" cap="none" spc="0" normalizeH="0" baseline="0" noProof="0" dirty="0">
                          <a:ln>
                            <a:noFill/>
                          </a:ln>
                          <a:solidFill>
                            <a:schemeClr val="bg1"/>
                          </a:solidFill>
                          <a:effectLst/>
                          <a:uLnTx/>
                          <a:uFillTx/>
                          <a:latin typeface="+mn-lt"/>
                          <a:ea typeface="+mj-ea"/>
                          <a:cs typeface="+mj-cs"/>
                        </a:rPr>
                        <a:t>B.2.1 - </a:t>
                      </a:r>
                      <a:r>
                        <a:rPr kumimoji="0" lang="el-GR" sz="2800" b="1" i="0" u="none" strike="noStrike" kern="1200" cap="none" spc="0" normalizeH="0" baseline="0" noProof="0" dirty="0">
                          <a:ln>
                            <a:noFill/>
                          </a:ln>
                          <a:solidFill>
                            <a:schemeClr val="bg1"/>
                          </a:solidFill>
                          <a:effectLst/>
                          <a:uLnTx/>
                          <a:uFillTx/>
                          <a:latin typeface="+mn-lt"/>
                          <a:ea typeface="+mj-ea"/>
                          <a:cs typeface="+mj-cs"/>
                        </a:rPr>
                        <a:t>CONSOMMATION</a:t>
                      </a:r>
                      <a:r>
                        <a:rPr kumimoji="0" lang="en-US" sz="2800" b="1" i="0" u="none" strike="noStrike" kern="1200" cap="none" spc="0" normalizeH="0" baseline="0" noProof="0" dirty="0">
                          <a:ln>
                            <a:noFill/>
                          </a:ln>
                          <a:solidFill>
                            <a:schemeClr val="bg1"/>
                          </a:solidFill>
                          <a:effectLst/>
                          <a:uLnTx/>
                          <a:uFillTx/>
                          <a:latin typeface="+mn-lt"/>
                          <a:ea typeface="+mj-ea"/>
                          <a:cs typeface="+mj-cs"/>
                        </a:rPr>
                        <a:t> FINALE D'ÉNERGIE</a:t>
                      </a:r>
                      <a:endParaRPr lang="el-GR" sz="2800" b="1" i="0" strike="sngStrike" dirty="0">
                        <a:solidFill>
                          <a:schemeClr val="bg1"/>
                        </a:solidFill>
                      </a:endParaRPr>
                    </a:p>
                  </a:txBody>
                  <a:tcPr/>
                </a:tc>
                <a:tc hMerge="1">
                  <a:txBody>
                    <a:bodyPr/>
                    <a:lstStyle/>
                    <a:p>
                      <a:endParaRPr lang="en-US" dirty="0"/>
                    </a:p>
                  </a:txBody>
                  <a:tcPr/>
                </a:tc>
                <a:extLst>
                  <a:ext uri="{0D108BD9-81ED-4DB2-BD59-A6C34878D82A}">
                    <a16:rowId xmlns:a16="http://schemas.microsoft.com/office/drawing/2014/main" xmlns="" val="10000"/>
                  </a:ext>
                </a:extLst>
              </a:tr>
              <a:tr h="370840">
                <a:tc>
                  <a:txBody>
                    <a:bodyPr/>
                    <a:lstStyle/>
                    <a:p>
                      <a:pPr algn="ctr"/>
                      <a:r>
                        <a:rPr lang="en-US" sz="2200" dirty="0"/>
                        <a:t>ÉMISSION</a:t>
                      </a:r>
                      <a:endParaRPr lang="en-US" sz="2200" b="1" dirty="0"/>
                    </a:p>
                  </a:txBody>
                  <a:tcPr/>
                </a:tc>
                <a:tc>
                  <a:txBody>
                    <a:bodyPr/>
                    <a:lstStyle/>
                    <a:p>
                      <a:pPr algn="ctr"/>
                      <a:r>
                        <a:rPr lang="en-US" sz="2200" dirty="0"/>
                        <a:t>CATÉGORIE</a:t>
                      </a:r>
                      <a:endParaRPr lang="en-US" sz="2200" b="1" dirty="0"/>
                    </a:p>
                  </a:txBody>
                  <a:tcPr/>
                </a:tc>
                <a:extLst>
                  <a:ext uri="{0D108BD9-81ED-4DB2-BD59-A6C34878D82A}">
                    <a16:rowId xmlns:a16="http://schemas.microsoft.com/office/drawing/2014/main" xmlns="" val="10001"/>
                  </a:ext>
                </a:extLst>
              </a:tr>
              <a:tr h="370840">
                <a:tc>
                  <a:txBody>
                    <a:bodyPr/>
                    <a:lstStyle/>
                    <a:p>
                      <a:pPr algn="ctr"/>
                      <a:r>
                        <a:rPr lang="en-US" dirty="0"/>
                        <a:t>B. Énergie</a:t>
                      </a:r>
                      <a:endParaRPr lang="el-GR" dirty="0"/>
                    </a:p>
                  </a:txBody>
                  <a:tcPr anchor="ctr"/>
                </a:tc>
                <a:tc>
                  <a:txBody>
                    <a:bodyPr/>
                    <a:lstStyle/>
                    <a:p>
                      <a:pPr algn="ctr"/>
                      <a:r>
                        <a:rPr lang="en-US" dirty="0"/>
                        <a:t>B.2. Consommations d'énergie</a:t>
                      </a:r>
                      <a:endParaRPr lang="el-GR" dirty="0"/>
                    </a:p>
                  </a:txBody>
                  <a:tcPr anchor="ctr"/>
                </a:tc>
                <a:extLst>
                  <a:ext uri="{0D108BD9-81ED-4DB2-BD59-A6C34878D82A}">
                    <a16:rowId xmlns:a16="http://schemas.microsoft.com/office/drawing/2014/main" xmlns="" val="10002"/>
                  </a:ext>
                </a:extLst>
              </a:tr>
            </a:tbl>
          </a:graphicData>
        </a:graphic>
      </p:graphicFrame>
      <p:sp>
        <p:nvSpPr>
          <p:cNvPr id="9"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B.2.1 - CONSOMMATION FINALE D'ÉNERGIE</a:t>
            </a:r>
          </a:p>
        </p:txBody>
      </p:sp>
      <p:sp>
        <p:nvSpPr>
          <p:cNvPr id="77"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2</a:t>
            </a:fld>
            <a:endParaRPr lang="en-US" dirty="0">
              <a:solidFill>
                <a:schemeClr val="bg1"/>
              </a:solidFill>
            </a:endParaRPr>
          </a:p>
        </p:txBody>
      </p:sp>
      <p:grpSp>
        <p:nvGrpSpPr>
          <p:cNvPr id="2" name="Group 1"/>
          <p:cNvGrpSpPr/>
          <p:nvPr/>
        </p:nvGrpSpPr>
        <p:grpSpPr>
          <a:xfrm>
            <a:off x="1351509" y="3247052"/>
            <a:ext cx="6440981" cy="1968004"/>
            <a:chOff x="1747024" y="3172408"/>
            <a:chExt cx="6440981" cy="1968004"/>
          </a:xfrm>
        </p:grpSpPr>
        <p:pic>
          <p:nvPicPr>
            <p:cNvPr id="7" name="Picture 6"/>
            <p:cNvPicPr>
              <a:picLocks noChangeAspect="1"/>
            </p:cNvPicPr>
            <p:nvPr/>
          </p:nvPicPr>
          <p:blipFill>
            <a:blip r:embed="rId2"/>
            <a:stretch>
              <a:fillRect/>
            </a:stretch>
          </p:blipFill>
          <p:spPr>
            <a:xfrm>
              <a:off x="1877396" y="3349073"/>
              <a:ext cx="1938696" cy="1609483"/>
            </a:xfrm>
            <a:prstGeom prst="rect">
              <a:avLst/>
            </a:prstGeom>
          </p:spPr>
        </p:pic>
        <p:sp>
          <p:nvSpPr>
            <p:cNvPr id="8" name="Rounded Rectangle 7"/>
            <p:cNvSpPr/>
            <p:nvPr/>
          </p:nvSpPr>
          <p:spPr>
            <a:xfrm rot="16200000" flipV="1">
              <a:off x="1960684" y="3046480"/>
              <a:ext cx="1698415" cy="2125736"/>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ounded Rectangle 10"/>
            <p:cNvSpPr/>
            <p:nvPr/>
          </p:nvSpPr>
          <p:spPr>
            <a:xfrm>
              <a:off x="6374398" y="3172408"/>
              <a:ext cx="1813607" cy="196800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541000" y="3250708"/>
              <a:ext cx="1602522" cy="114111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3"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621420" y="4173091"/>
              <a:ext cx="1058647" cy="8443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14" name="TextBox 7"/>
          <p:cNvSpPr txBox="1"/>
          <p:nvPr/>
        </p:nvSpPr>
        <p:spPr>
          <a:xfrm>
            <a:off x="4242318" y="5645110"/>
            <a:ext cx="4795935"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Wingdings" panose="05000000000000000000" pitchFamily="2" charset="2"/>
              <a:buChar char="Ø"/>
            </a:pPr>
            <a:r>
              <a:rPr lang="en-US" i="1" dirty="0"/>
              <a:t>Voir aussi </a:t>
            </a:r>
            <a:r>
              <a:rPr lang="el-GR" i="1" dirty="0"/>
              <a:t>Β.</a:t>
            </a:r>
            <a:r>
              <a:rPr lang="en-US" i="1" dirty="0"/>
              <a:t>2</a:t>
            </a:r>
            <a:r>
              <a:rPr lang="el-GR" i="1" dirty="0"/>
              <a:t>.</a:t>
            </a:r>
            <a:r>
              <a:rPr lang="en-US" i="1" dirty="0"/>
              <a:t>1 et B.2.4 de l'échelle de </a:t>
            </a:r>
            <a:r>
              <a:rPr lang="en-US" i="1" dirty="0" smtClean="0"/>
              <a:t>quartier</a:t>
            </a:r>
            <a:endParaRPr lang="en-GB" i="1" dirty="0"/>
          </a:p>
        </p:txBody>
      </p:sp>
      <p:sp>
        <p:nvSpPr>
          <p:cNvPr id="15" name="object 39"/>
          <p:cNvSpPr txBox="1"/>
          <p:nvPr/>
        </p:nvSpPr>
        <p:spPr>
          <a:xfrm>
            <a:off x="2796601" y="3975042"/>
            <a:ext cx="584334" cy="171384"/>
          </a:xfrm>
          <a:prstGeom prst="rect">
            <a:avLst/>
          </a:prstGeom>
          <a:solidFill>
            <a:schemeClr val="bg1"/>
          </a:solidFill>
        </p:spPr>
        <p:txBody>
          <a:bodyPr vert="horz" wrap="square" lIns="0" tIns="12383" rIns="0" bIns="0" rtlCol="0">
            <a:spAutoFit/>
          </a:bodyPr>
          <a:lstStyle/>
          <a:p>
            <a:pPr marL="9525" algn="r">
              <a:spcBef>
                <a:spcPts val="98"/>
              </a:spcBef>
            </a:pPr>
            <a:r>
              <a:rPr lang="fr-FR" sz="1000" dirty="0" smtClean="0"/>
              <a:t>Thermique</a:t>
            </a:r>
            <a:endParaRPr lang="fr-FR" sz="1000" b="1" dirty="0">
              <a:latin typeface="Arial MT"/>
              <a:cs typeface="Arial MT"/>
            </a:endParaRPr>
          </a:p>
        </p:txBody>
      </p:sp>
      <p:sp>
        <p:nvSpPr>
          <p:cNvPr id="16" name="object 39"/>
          <p:cNvSpPr txBox="1"/>
          <p:nvPr/>
        </p:nvSpPr>
        <p:spPr>
          <a:xfrm>
            <a:off x="1630740" y="3491753"/>
            <a:ext cx="769560" cy="171384"/>
          </a:xfrm>
          <a:prstGeom prst="rect">
            <a:avLst/>
          </a:prstGeom>
          <a:solidFill>
            <a:schemeClr val="bg1"/>
          </a:solidFill>
        </p:spPr>
        <p:txBody>
          <a:bodyPr vert="horz" wrap="square" lIns="0" tIns="12383" rIns="0" bIns="0" rtlCol="0">
            <a:spAutoFit/>
          </a:bodyPr>
          <a:lstStyle/>
          <a:p>
            <a:pPr marL="9525" algn="r">
              <a:spcBef>
                <a:spcPts val="98"/>
              </a:spcBef>
            </a:pPr>
            <a:r>
              <a:rPr lang="fr-FR" sz="1000" b="1" dirty="0" smtClean="0">
                <a:solidFill>
                  <a:srgbClr val="FF0000"/>
                </a:solidFill>
              </a:rPr>
              <a:t>Chaud</a:t>
            </a:r>
            <a:r>
              <a:rPr lang="fr-FR" sz="1000" b="1" dirty="0" smtClean="0"/>
              <a:t>/</a:t>
            </a:r>
            <a:r>
              <a:rPr lang="fr-FR" sz="1000" b="1" dirty="0" smtClean="0">
                <a:solidFill>
                  <a:srgbClr val="00B050"/>
                </a:solidFill>
              </a:rPr>
              <a:t>Froid</a:t>
            </a:r>
            <a:endParaRPr lang="fr-FR" sz="1000" b="1" dirty="0">
              <a:solidFill>
                <a:srgbClr val="00B050"/>
              </a:solidFill>
              <a:latin typeface="Arial MT"/>
              <a:cs typeface="Arial MT"/>
            </a:endParaRPr>
          </a:p>
        </p:txBody>
      </p:sp>
      <p:sp>
        <p:nvSpPr>
          <p:cNvPr id="17" name="object 39"/>
          <p:cNvSpPr txBox="1"/>
          <p:nvPr/>
        </p:nvSpPr>
        <p:spPr>
          <a:xfrm>
            <a:off x="1623120" y="3936942"/>
            <a:ext cx="807660" cy="166392"/>
          </a:xfrm>
          <a:prstGeom prst="rect">
            <a:avLst/>
          </a:prstGeom>
          <a:solidFill>
            <a:schemeClr val="bg1"/>
          </a:solidFill>
        </p:spPr>
        <p:txBody>
          <a:bodyPr vert="horz" wrap="square" lIns="0" tIns="12383" rIns="0" bIns="0" rtlCol="0">
            <a:spAutoFit/>
          </a:bodyPr>
          <a:lstStyle/>
          <a:p>
            <a:pPr marL="9525" algn="r">
              <a:spcBef>
                <a:spcPts val="98"/>
              </a:spcBef>
            </a:pPr>
            <a:r>
              <a:rPr lang="fr-FR" sz="1000" dirty="0" smtClean="0"/>
              <a:t>Combustibles</a:t>
            </a:r>
            <a:endParaRPr lang="fr-FR" sz="1000" b="1" dirty="0">
              <a:latin typeface="Arial MT"/>
              <a:cs typeface="Arial MT"/>
            </a:endParaRPr>
          </a:p>
        </p:txBody>
      </p:sp>
      <p:sp>
        <p:nvSpPr>
          <p:cNvPr id="18" name="ZoneTexte 17"/>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2237638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pPr/>
              <a:t>20</a:t>
            </a:fld>
            <a:endParaRPr lang="en-US">
              <a:solidFill>
                <a:schemeClr val="bg1"/>
              </a:solidFill>
            </a:endParaRPr>
          </a:p>
        </p:txBody>
      </p:sp>
      <p:sp>
        <p:nvSpPr>
          <p:cNvPr id="18"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B.2.1 - CONSOMMATION FINALE D'ÉNERGIE</a:t>
            </a:r>
            <a:endParaRPr lang="it-IT" sz="1600" b="1" dirty="0">
              <a:solidFill>
                <a:srgbClr val="00B050"/>
              </a:solidFill>
            </a:endParaRPr>
          </a:p>
        </p:txBody>
      </p:sp>
      <p:sp>
        <p:nvSpPr>
          <p:cNvPr id="8" name="Segnaposto contenuto 2">
            <a:extLst>
              <a:ext uri="{FF2B5EF4-FFF2-40B4-BE49-F238E27FC236}">
                <a16:creationId xmlns:a16="http://schemas.microsoft.com/office/drawing/2014/main" xmlns="" id="{86F2EB93-A63A-4210-B86A-E5FCAD7D8D7F}"/>
              </a:ext>
            </a:extLst>
          </p:cNvPr>
          <p:cNvSpPr txBox="1">
            <a:spLocks/>
          </p:cNvSpPr>
          <p:nvPr/>
        </p:nvSpPr>
        <p:spPr>
          <a:xfrm>
            <a:off x="457200" y="958293"/>
            <a:ext cx="8234039" cy="817344"/>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600"/>
              </a:spcBef>
              <a:spcAft>
                <a:spcPts val="1200"/>
              </a:spcAft>
              <a:buFont typeface="Arial" panose="020B0604020202020204" pitchFamily="34" charset="0"/>
              <a:buNone/>
            </a:pPr>
            <a:r>
              <a:rPr lang="en-US" sz="2200" dirty="0">
                <a:cs typeface="Calibri" panose="020F0502020204030204" pitchFamily="34" charset="0"/>
              </a:rPr>
              <a:t>Une petite ville a une superficie totale de </a:t>
            </a:r>
            <a:r>
              <a:rPr lang="el-GR" sz="2200" dirty="0">
                <a:cs typeface="Calibri" panose="020F0502020204030204" pitchFamily="34" charset="0"/>
              </a:rPr>
              <a:t>10</a:t>
            </a:r>
            <a:r>
              <a:rPr lang="en-US" sz="2200" dirty="0">
                <a:cs typeface="Calibri" panose="020F0502020204030204" pitchFamily="34" charset="0"/>
              </a:rPr>
              <a:t>,</a:t>
            </a:r>
            <a:r>
              <a:rPr lang="el-GR" sz="2200" dirty="0">
                <a:cs typeface="Calibri" panose="020F0502020204030204" pitchFamily="34" charset="0"/>
              </a:rPr>
              <a:t>4</a:t>
            </a:r>
            <a:r>
              <a:rPr lang="en-US" sz="2200" dirty="0">
                <a:cs typeface="Calibri" panose="020F0502020204030204" pitchFamily="34" charset="0"/>
              </a:rPr>
              <a:t> kilomètres carrés et </a:t>
            </a:r>
            <a:r>
              <a:rPr lang="el-GR" sz="2200" dirty="0">
                <a:cs typeface="Calibri" panose="020F0502020204030204" pitchFamily="34" charset="0"/>
              </a:rPr>
              <a:t>44</a:t>
            </a:r>
            <a:r>
              <a:rPr lang="en-US" sz="2200" dirty="0">
                <a:cs typeface="Calibri" panose="020F0502020204030204" pitchFamily="34" charset="0"/>
              </a:rPr>
              <a:t> 500 habitants. La consommation d'énergie pour tous les secteurs est disponible par source d'énergie</a:t>
            </a:r>
          </a:p>
        </p:txBody>
      </p:sp>
      <p:grpSp>
        <p:nvGrpSpPr>
          <p:cNvPr id="9" name="Group 8"/>
          <p:cNvGrpSpPr/>
          <p:nvPr/>
        </p:nvGrpSpPr>
        <p:grpSpPr>
          <a:xfrm>
            <a:off x="382772" y="3024098"/>
            <a:ext cx="8514080" cy="977356"/>
            <a:chOff x="340512" y="3752469"/>
            <a:chExt cx="8514080" cy="977356"/>
          </a:xfrm>
        </p:grpSpPr>
        <p:sp>
          <p:nvSpPr>
            <p:cNvPr id="10" name="Segnaposto contenuto 2">
              <a:extLst>
                <a:ext uri="{FF2B5EF4-FFF2-40B4-BE49-F238E27FC236}">
                  <a16:creationId xmlns:a16="http://schemas.microsoft.com/office/drawing/2014/main" xmlns="" id="{86F2EB93-A63A-4210-B86A-E5FCAD7D8D7F}"/>
                </a:ext>
              </a:extLst>
            </p:cNvPr>
            <p:cNvSpPr txBox="1">
              <a:spLocks/>
            </p:cNvSpPr>
            <p:nvPr/>
          </p:nvSpPr>
          <p:spPr>
            <a:xfrm>
              <a:off x="340512" y="3752469"/>
              <a:ext cx="8514080" cy="977356"/>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a:spcBef>
                  <a:spcPts val="0"/>
                </a:spcBef>
                <a:spcAft>
                  <a:spcPts val="600"/>
                </a:spcAft>
                <a:buNone/>
              </a:pPr>
              <a:r>
                <a:rPr lang="en-US" sz="2000" b="1" dirty="0"/>
                <a:t>	Calculer le ratio de la</a:t>
              </a:r>
              <a:r>
                <a:rPr lang="en-GB" sz="2000" b="1" dirty="0"/>
                <a:t> consommation totale</a:t>
              </a:r>
              <a:r>
                <a:rPr lang="en-US" sz="2000" b="1" dirty="0"/>
                <a:t> d'</a:t>
              </a:r>
              <a:r>
                <a:rPr lang="en-GB" sz="2000" b="1" dirty="0"/>
                <a:t>énergie finale par occupant</a:t>
              </a:r>
              <a:r>
                <a:rPr lang="en-US" sz="2000" dirty="0"/>
                <a:t>.</a:t>
              </a:r>
              <a:endParaRPr lang="en-US" sz="2000" b="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85685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sp>
        <p:nvSpPr>
          <p:cNvPr id="12" name="ZoneTexte 11"/>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11293820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pPr/>
              <a:t>21</a:t>
            </a:fld>
            <a:endParaRPr lang="en-US">
              <a:solidFill>
                <a:schemeClr val="bg1"/>
              </a:solidFill>
            </a:endParaRPr>
          </a:p>
        </p:txBody>
      </p:sp>
      <p:sp>
        <p:nvSpPr>
          <p:cNvPr id="18"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B.2.1 - CONSOMMATION FINALE D'ÉNERGIE</a:t>
            </a:r>
            <a:endParaRPr lang="it-IT" sz="1600" b="1" dirty="0">
              <a:solidFill>
                <a:srgbClr val="00B050"/>
              </a:solidFill>
            </a:endParaRPr>
          </a:p>
        </p:txBody>
      </p:sp>
      <p:graphicFrame>
        <p:nvGraphicFramePr>
          <p:cNvPr id="12" name="Table 11"/>
          <p:cNvGraphicFramePr>
            <a:graphicFrameLocks noGrp="1"/>
          </p:cNvGraphicFramePr>
          <p:nvPr>
            <p:extLst>
              <p:ext uri="{D42A27DB-BD31-4B8C-83A1-F6EECF244321}">
                <p14:modId xmlns:p14="http://schemas.microsoft.com/office/powerpoint/2010/main" xmlns="" val="1974608445"/>
              </p:ext>
            </p:extLst>
          </p:nvPr>
        </p:nvGraphicFramePr>
        <p:xfrm>
          <a:off x="755999" y="1527957"/>
          <a:ext cx="7632001" cy="3583940"/>
        </p:xfrm>
        <a:graphic>
          <a:graphicData uri="http://schemas.openxmlformats.org/drawingml/2006/table">
            <a:tbl>
              <a:tblPr firstRow="1" bandRow="1">
                <a:tableStyleId>{F5AB1C69-6EDB-4FF4-983F-18BD219EF322}</a:tableStyleId>
              </a:tblPr>
              <a:tblGrid>
                <a:gridCol w="2260265">
                  <a:extLst>
                    <a:ext uri="{9D8B030D-6E8A-4147-A177-3AD203B41FA5}">
                      <a16:colId xmlns:a16="http://schemas.microsoft.com/office/drawing/2014/main" xmlns="" val="3792707615"/>
                    </a:ext>
                  </a:extLst>
                </a:gridCol>
                <a:gridCol w="1342934">
                  <a:extLst>
                    <a:ext uri="{9D8B030D-6E8A-4147-A177-3AD203B41FA5}">
                      <a16:colId xmlns:a16="http://schemas.microsoft.com/office/drawing/2014/main" xmlns="" val="554504854"/>
                    </a:ext>
                  </a:extLst>
                </a:gridCol>
                <a:gridCol w="1342934">
                  <a:extLst>
                    <a:ext uri="{9D8B030D-6E8A-4147-A177-3AD203B41FA5}">
                      <a16:colId xmlns:a16="http://schemas.microsoft.com/office/drawing/2014/main" xmlns="" val="1971917135"/>
                    </a:ext>
                  </a:extLst>
                </a:gridCol>
                <a:gridCol w="1342934">
                  <a:extLst>
                    <a:ext uri="{9D8B030D-6E8A-4147-A177-3AD203B41FA5}">
                      <a16:colId xmlns:a16="http://schemas.microsoft.com/office/drawing/2014/main" xmlns="" val="2243891796"/>
                    </a:ext>
                  </a:extLst>
                </a:gridCol>
                <a:gridCol w="1342934">
                  <a:extLst>
                    <a:ext uri="{9D8B030D-6E8A-4147-A177-3AD203B41FA5}">
                      <a16:colId xmlns:a16="http://schemas.microsoft.com/office/drawing/2014/main" xmlns="" val="3935969409"/>
                    </a:ext>
                  </a:extLst>
                </a:gridCol>
              </a:tblGrid>
              <a:tr h="370840">
                <a:tc rowSpan="2">
                  <a:txBody>
                    <a:bodyPr/>
                    <a:lstStyle/>
                    <a:p>
                      <a:endParaRPr lang="en-GB" sz="1600" dirty="0">
                        <a:latin typeface="+mn-lt"/>
                      </a:endParaRPr>
                    </a:p>
                  </a:txBody>
                  <a:tcPr/>
                </a:tc>
                <a:tc gridSpan="4">
                  <a:txBody>
                    <a:bodyPr/>
                    <a:lstStyle/>
                    <a:p>
                      <a:pPr algn="ctr" fontAlgn="b"/>
                      <a:r>
                        <a:rPr lang="en-US" sz="1600" b="0" i="0" u="none" strike="noStrike" dirty="0">
                          <a:solidFill>
                            <a:srgbClr val="000000"/>
                          </a:solidFill>
                          <a:effectLst/>
                          <a:latin typeface="+mn-lt"/>
                        </a:rPr>
                        <a:t>Consommation (MWh)</a:t>
                      </a:r>
                      <a:endParaRPr lang="en-GB" sz="1600" b="0" i="0" u="none" strike="noStrike" dirty="0">
                        <a:solidFill>
                          <a:srgbClr val="000000"/>
                        </a:solidFill>
                        <a:effectLst/>
                        <a:latin typeface="+mn-lt"/>
                      </a:endParaRPr>
                    </a:p>
                  </a:txBody>
                  <a:tcPr marL="6350" marR="6350" marT="6350" marB="0" anchor="ctr"/>
                </a:tc>
                <a:tc hMerge="1">
                  <a:txBody>
                    <a:bodyPr/>
                    <a:lstStyle/>
                    <a:p>
                      <a:pPr algn="ctr" fontAlgn="b"/>
                      <a:endParaRPr lang="en-GB" sz="1600" b="0" i="0" u="none" strike="noStrike" dirty="0">
                        <a:solidFill>
                          <a:srgbClr val="000000"/>
                        </a:solidFill>
                        <a:effectLst/>
                        <a:latin typeface="+mn-lt"/>
                      </a:endParaRPr>
                    </a:p>
                  </a:txBody>
                  <a:tcPr marL="6350" marR="6350" marT="6350" marB="0" anchor="ctr"/>
                </a:tc>
                <a:tc hMerge="1">
                  <a:txBody>
                    <a:bodyPr/>
                    <a:lstStyle/>
                    <a:p>
                      <a:pPr algn="ctr" fontAlgn="b"/>
                      <a:endParaRPr lang="en-GB" sz="1600" b="0" i="0" u="none" strike="noStrike" dirty="0">
                        <a:solidFill>
                          <a:srgbClr val="000000"/>
                        </a:solidFill>
                        <a:effectLst/>
                        <a:latin typeface="+mn-lt"/>
                      </a:endParaRPr>
                    </a:p>
                  </a:txBody>
                  <a:tcPr marL="6350" marR="6350" marT="6350" marB="0" anchor="ctr"/>
                </a:tc>
                <a:tc hMerge="1">
                  <a:txBody>
                    <a:bodyPr/>
                    <a:lstStyle/>
                    <a:p>
                      <a:pPr algn="ctr" fontAlgn="b"/>
                      <a:endParaRPr lang="en-GB" sz="1600" b="0" i="0" u="none" strike="noStrike" dirty="0">
                        <a:solidFill>
                          <a:srgbClr val="000000"/>
                        </a:solidFill>
                        <a:effectLst/>
                        <a:latin typeface="+mn-lt"/>
                      </a:endParaRPr>
                    </a:p>
                  </a:txBody>
                  <a:tcPr marL="6350" marR="6350" marT="6350" marB="0" anchor="ctr"/>
                </a:tc>
                <a:extLst>
                  <a:ext uri="{0D108BD9-81ED-4DB2-BD59-A6C34878D82A}">
                    <a16:rowId xmlns:a16="http://schemas.microsoft.com/office/drawing/2014/main" xmlns="" val="35583810"/>
                  </a:ext>
                </a:extLst>
              </a:tr>
              <a:tr h="370840">
                <a:tc vMerge="1">
                  <a:txBody>
                    <a:bodyPr/>
                    <a:lstStyle/>
                    <a:p>
                      <a:endParaRPr lang="en-GB" sz="1600" dirty="0">
                        <a:latin typeface="+mn-lt"/>
                      </a:endParaRPr>
                    </a:p>
                  </a:txBody>
                  <a:tcPr>
                    <a:solidFill>
                      <a:schemeClr val="accent3"/>
                    </a:solidFill>
                  </a:tcPr>
                </a:tc>
                <a:tc>
                  <a:txBody>
                    <a:bodyPr/>
                    <a:lstStyle/>
                    <a:p>
                      <a:pPr algn="ctr" fontAlgn="b"/>
                      <a:r>
                        <a:rPr lang="en-GB" sz="1600" b="0" i="0" u="none" strike="noStrike" dirty="0">
                          <a:solidFill>
                            <a:srgbClr val="000000"/>
                          </a:solidFill>
                          <a:effectLst/>
                          <a:latin typeface="+mn-lt"/>
                        </a:rPr>
                        <a:t>Électricité </a:t>
                      </a:r>
                    </a:p>
                  </a:txBody>
                  <a:tcPr marL="6350" marR="6350" marT="6350" marB="0" anchor="ctr">
                    <a:solidFill>
                      <a:schemeClr val="accent3"/>
                    </a:solidFill>
                  </a:tcPr>
                </a:tc>
                <a:tc>
                  <a:txBody>
                    <a:bodyPr/>
                    <a:lstStyle/>
                    <a:p>
                      <a:pPr algn="ctr" fontAlgn="b"/>
                      <a:r>
                        <a:rPr lang="en-GB" sz="1600" b="0" i="0" u="none" strike="noStrike" dirty="0">
                          <a:solidFill>
                            <a:srgbClr val="000000"/>
                          </a:solidFill>
                          <a:effectLst/>
                          <a:latin typeface="+mn-lt"/>
                        </a:rPr>
                        <a:t>Fioul </a:t>
                      </a:r>
                    </a:p>
                  </a:txBody>
                  <a:tcPr marL="6350" marR="6350" marT="6350" marB="0" anchor="ctr">
                    <a:solidFill>
                      <a:schemeClr val="accent3"/>
                    </a:solidFill>
                  </a:tcPr>
                </a:tc>
                <a:tc>
                  <a:txBody>
                    <a:bodyPr/>
                    <a:lstStyle/>
                    <a:p>
                      <a:pPr algn="ctr" fontAlgn="b"/>
                      <a:r>
                        <a:rPr lang="en-GB" sz="1600" b="0" i="0" u="none" strike="noStrike" dirty="0">
                          <a:solidFill>
                            <a:srgbClr val="000000"/>
                          </a:solidFill>
                          <a:effectLst/>
                          <a:latin typeface="+mn-lt"/>
                        </a:rPr>
                        <a:t>Gaz naturel </a:t>
                      </a:r>
                    </a:p>
                  </a:txBody>
                  <a:tcPr marL="6350" marR="6350" marT="6350" marB="0" anchor="ctr">
                    <a:solidFill>
                      <a:schemeClr val="accent3"/>
                    </a:solidFill>
                  </a:tcPr>
                </a:tc>
                <a:tc>
                  <a:txBody>
                    <a:bodyPr/>
                    <a:lstStyle/>
                    <a:p>
                      <a:pPr algn="ctr" fontAlgn="b"/>
                      <a:r>
                        <a:rPr lang="en-GB" sz="1600" b="0" i="0" u="none" strike="noStrike" dirty="0">
                          <a:solidFill>
                            <a:srgbClr val="000000"/>
                          </a:solidFill>
                          <a:effectLst/>
                          <a:latin typeface="+mn-lt"/>
                        </a:rPr>
                        <a:t>Essence</a:t>
                      </a:r>
                    </a:p>
                  </a:txBody>
                  <a:tcPr marL="6350" marR="6350" marT="6350" marB="0" anchor="ctr">
                    <a:solidFill>
                      <a:schemeClr val="accent3"/>
                    </a:solidFill>
                  </a:tcPr>
                </a:tc>
                <a:extLst>
                  <a:ext uri="{0D108BD9-81ED-4DB2-BD59-A6C34878D82A}">
                    <a16:rowId xmlns:a16="http://schemas.microsoft.com/office/drawing/2014/main" xmlns="" val="121800895"/>
                  </a:ext>
                </a:extLst>
              </a:tr>
              <a:tr h="370840">
                <a:tc>
                  <a:txBody>
                    <a:bodyPr/>
                    <a:lstStyle/>
                    <a:p>
                      <a:pPr algn="l" fontAlgn="b"/>
                      <a:r>
                        <a:rPr lang="en-GB" sz="1600" b="0" i="0" u="none" strike="noStrike" dirty="0">
                          <a:solidFill>
                            <a:srgbClr val="000000"/>
                          </a:solidFill>
                          <a:effectLst/>
                          <a:latin typeface="+mn-lt"/>
                        </a:rPr>
                        <a:t>Bâtiments et infrastructures publics</a:t>
                      </a:r>
                    </a:p>
                  </a:txBody>
                  <a:tcPr marL="6350" marR="6350" marT="6350" marB="0" anchor="ctr"/>
                </a:tc>
                <a:tc>
                  <a:txBody>
                    <a:bodyPr/>
                    <a:lstStyle/>
                    <a:p>
                      <a:pPr algn="ctr" fontAlgn="b"/>
                      <a:r>
                        <a:rPr lang="en-GB" sz="1600" b="0" i="0" u="none" strike="noStrike" dirty="0">
                          <a:solidFill>
                            <a:srgbClr val="000000"/>
                          </a:solidFill>
                          <a:effectLst/>
                          <a:latin typeface="+mn-lt"/>
                        </a:rPr>
                        <a:t>2470</a:t>
                      </a:r>
                    </a:p>
                  </a:txBody>
                  <a:tcPr marL="6350" marR="6350" marT="6350" marB="0" anchor="ctr"/>
                </a:tc>
                <a:tc>
                  <a:txBody>
                    <a:bodyPr/>
                    <a:lstStyle/>
                    <a:p>
                      <a:pPr algn="ctr" fontAlgn="b"/>
                      <a:r>
                        <a:rPr lang="en-GB" sz="1600" b="0" i="0" u="none" strike="noStrike" dirty="0">
                          <a:solidFill>
                            <a:srgbClr val="000000"/>
                          </a:solidFill>
                          <a:effectLst/>
                          <a:latin typeface="+mn-lt"/>
                        </a:rPr>
                        <a:t>207</a:t>
                      </a:r>
                    </a:p>
                  </a:txBody>
                  <a:tcPr marL="6350" marR="6350" marT="6350" marB="0" anchor="ctr"/>
                </a:tc>
                <a:tc>
                  <a:txBody>
                    <a:bodyPr/>
                    <a:lstStyle/>
                    <a:p>
                      <a:pPr algn="ctr" fontAlgn="b"/>
                      <a:r>
                        <a:rPr lang="en-GB" sz="1600" b="0" i="0" u="none" strike="noStrike" dirty="0">
                          <a:solidFill>
                            <a:srgbClr val="000000"/>
                          </a:solidFill>
                          <a:effectLst/>
                          <a:latin typeface="+mn-lt"/>
                        </a:rPr>
                        <a:t>638</a:t>
                      </a:r>
                    </a:p>
                  </a:txBody>
                  <a:tcPr marL="6350" marR="6350" marT="6350" marB="0" anchor="ctr"/>
                </a:tc>
                <a:tc>
                  <a:txBody>
                    <a:bodyPr/>
                    <a:lstStyle/>
                    <a:p>
                      <a:pPr algn="ctr" fontAlgn="b"/>
                      <a:endParaRPr lang="en-GB" sz="1600" b="0" i="0" u="none" strike="noStrike">
                        <a:solidFill>
                          <a:srgbClr val="000000"/>
                        </a:solidFill>
                        <a:effectLst/>
                        <a:latin typeface="+mn-lt"/>
                      </a:endParaRPr>
                    </a:p>
                  </a:txBody>
                  <a:tcPr marL="6350" marR="6350" marT="6350" marB="0" anchor="ctr"/>
                </a:tc>
                <a:extLst>
                  <a:ext uri="{0D108BD9-81ED-4DB2-BD59-A6C34878D82A}">
                    <a16:rowId xmlns:a16="http://schemas.microsoft.com/office/drawing/2014/main" xmlns="" val="1928763591"/>
                  </a:ext>
                </a:extLst>
              </a:tr>
              <a:tr h="370840">
                <a:tc>
                  <a:txBody>
                    <a:bodyPr/>
                    <a:lstStyle/>
                    <a:p>
                      <a:pPr algn="l" fontAlgn="b"/>
                      <a:r>
                        <a:rPr lang="en-GB" sz="1600" b="0" i="0" u="none" strike="noStrike" dirty="0">
                          <a:solidFill>
                            <a:srgbClr val="000000"/>
                          </a:solidFill>
                          <a:effectLst/>
                          <a:latin typeface="+mn-lt"/>
                        </a:rPr>
                        <a:t>Bâtiments résidentiels</a:t>
                      </a:r>
                    </a:p>
                  </a:txBody>
                  <a:tcPr marL="6350" marR="6350" marT="6350" marB="0" anchor="ctr"/>
                </a:tc>
                <a:tc>
                  <a:txBody>
                    <a:bodyPr/>
                    <a:lstStyle/>
                    <a:p>
                      <a:pPr algn="ctr" fontAlgn="b"/>
                      <a:r>
                        <a:rPr lang="en-GB" sz="1600" b="0" i="0" u="none" strike="noStrike" dirty="0">
                          <a:solidFill>
                            <a:srgbClr val="000000"/>
                          </a:solidFill>
                          <a:effectLst/>
                          <a:latin typeface="+mn-lt"/>
                        </a:rPr>
                        <a:t>86984</a:t>
                      </a:r>
                    </a:p>
                  </a:txBody>
                  <a:tcPr marL="6350" marR="6350" marT="6350" marB="0" anchor="ctr"/>
                </a:tc>
                <a:tc>
                  <a:txBody>
                    <a:bodyPr/>
                    <a:lstStyle/>
                    <a:p>
                      <a:pPr algn="ctr" fontAlgn="b"/>
                      <a:r>
                        <a:rPr lang="en-GB" sz="1600" b="0" i="0" u="none" strike="noStrike" dirty="0">
                          <a:solidFill>
                            <a:srgbClr val="000000"/>
                          </a:solidFill>
                          <a:effectLst/>
                          <a:latin typeface="+mn-lt"/>
                        </a:rPr>
                        <a:t>34878</a:t>
                      </a:r>
                    </a:p>
                  </a:txBody>
                  <a:tcPr marL="6350" marR="6350" marT="6350" marB="0" anchor="ctr"/>
                </a:tc>
                <a:tc>
                  <a:txBody>
                    <a:bodyPr/>
                    <a:lstStyle/>
                    <a:p>
                      <a:pPr algn="ctr" fontAlgn="b"/>
                      <a:r>
                        <a:rPr lang="en-GB" sz="1600" b="0" i="0" u="none" strike="noStrike" dirty="0">
                          <a:solidFill>
                            <a:srgbClr val="000000"/>
                          </a:solidFill>
                          <a:effectLst/>
                          <a:latin typeface="+mn-lt"/>
                        </a:rPr>
                        <a:t>23171</a:t>
                      </a:r>
                    </a:p>
                  </a:txBody>
                  <a:tcPr marL="6350" marR="6350" marT="6350" marB="0" anchor="ctr"/>
                </a:tc>
                <a:tc>
                  <a:txBody>
                    <a:bodyPr/>
                    <a:lstStyle/>
                    <a:p>
                      <a:pPr algn="ctr" fontAlgn="b"/>
                      <a:endParaRPr lang="en-GB" sz="1600" b="0" i="0" u="none" strike="noStrike">
                        <a:solidFill>
                          <a:srgbClr val="000000"/>
                        </a:solidFill>
                        <a:effectLst/>
                        <a:latin typeface="+mn-lt"/>
                      </a:endParaRPr>
                    </a:p>
                  </a:txBody>
                  <a:tcPr marL="6350" marR="6350" marT="6350" marB="0" anchor="ctr"/>
                </a:tc>
                <a:extLst>
                  <a:ext uri="{0D108BD9-81ED-4DB2-BD59-A6C34878D82A}">
                    <a16:rowId xmlns:a16="http://schemas.microsoft.com/office/drawing/2014/main" xmlns="" val="381517725"/>
                  </a:ext>
                </a:extLst>
              </a:tr>
              <a:tr h="370840">
                <a:tc>
                  <a:txBody>
                    <a:bodyPr/>
                    <a:lstStyle/>
                    <a:p>
                      <a:pPr algn="l" fontAlgn="b"/>
                      <a:r>
                        <a:rPr lang="en-GB" sz="1600" b="0" i="0" u="none" strike="noStrike" dirty="0">
                          <a:solidFill>
                            <a:srgbClr val="000000"/>
                          </a:solidFill>
                          <a:effectLst/>
                          <a:latin typeface="+mn-lt"/>
                        </a:rPr>
                        <a:t>Bâtiments non résidentiels</a:t>
                      </a:r>
                    </a:p>
                  </a:txBody>
                  <a:tcPr marL="6350" marR="6350" marT="6350" marB="0" anchor="ctr"/>
                </a:tc>
                <a:tc>
                  <a:txBody>
                    <a:bodyPr/>
                    <a:lstStyle/>
                    <a:p>
                      <a:pPr algn="ctr" fontAlgn="b"/>
                      <a:r>
                        <a:rPr lang="en-GB" sz="1600" b="0" i="0" u="none" strike="noStrike" dirty="0">
                          <a:solidFill>
                            <a:srgbClr val="000000"/>
                          </a:solidFill>
                          <a:effectLst/>
                          <a:latin typeface="+mn-lt"/>
                        </a:rPr>
                        <a:t>65042</a:t>
                      </a:r>
                    </a:p>
                  </a:txBody>
                  <a:tcPr marL="6350" marR="6350" marT="6350" marB="0" anchor="ctr"/>
                </a:tc>
                <a:tc>
                  <a:txBody>
                    <a:bodyPr/>
                    <a:lstStyle/>
                    <a:p>
                      <a:pPr algn="ctr" fontAlgn="b"/>
                      <a:r>
                        <a:rPr lang="en-GB" sz="1600" b="0" i="0" u="none" strike="noStrike" dirty="0">
                          <a:solidFill>
                            <a:srgbClr val="000000"/>
                          </a:solidFill>
                          <a:effectLst/>
                          <a:latin typeface="+mn-lt"/>
                        </a:rPr>
                        <a:t>3149</a:t>
                      </a:r>
                    </a:p>
                  </a:txBody>
                  <a:tcPr marL="6350" marR="6350" marT="6350" marB="0" anchor="ctr"/>
                </a:tc>
                <a:tc>
                  <a:txBody>
                    <a:bodyPr/>
                    <a:lstStyle/>
                    <a:p>
                      <a:pPr algn="ctr" fontAlgn="b"/>
                      <a:endParaRPr lang="en-GB" sz="1600" b="0" i="0" u="none" strike="noStrike" dirty="0">
                        <a:solidFill>
                          <a:srgbClr val="000000"/>
                        </a:solidFill>
                        <a:effectLst/>
                        <a:latin typeface="+mn-lt"/>
                      </a:endParaRPr>
                    </a:p>
                  </a:txBody>
                  <a:tcPr marL="6350" marR="6350" marT="6350" marB="0" anchor="ctr"/>
                </a:tc>
                <a:tc>
                  <a:txBody>
                    <a:bodyPr/>
                    <a:lstStyle/>
                    <a:p>
                      <a:pPr algn="ctr" fontAlgn="b"/>
                      <a:endParaRPr lang="en-GB" sz="1600" b="0" i="0" u="none" strike="noStrike" dirty="0">
                        <a:solidFill>
                          <a:srgbClr val="000000"/>
                        </a:solidFill>
                        <a:effectLst/>
                        <a:latin typeface="+mn-lt"/>
                      </a:endParaRPr>
                    </a:p>
                  </a:txBody>
                  <a:tcPr marL="6350" marR="6350" marT="6350" marB="0" anchor="ctr"/>
                </a:tc>
                <a:extLst>
                  <a:ext uri="{0D108BD9-81ED-4DB2-BD59-A6C34878D82A}">
                    <a16:rowId xmlns:a16="http://schemas.microsoft.com/office/drawing/2014/main" xmlns="" val="2931493378"/>
                  </a:ext>
                </a:extLst>
              </a:tr>
              <a:tr h="370840">
                <a:tc>
                  <a:txBody>
                    <a:bodyPr/>
                    <a:lstStyle/>
                    <a:p>
                      <a:pPr algn="l" fontAlgn="b"/>
                      <a:r>
                        <a:rPr lang="en-GB" sz="1600" b="0" i="0" u="none" strike="noStrike" dirty="0">
                          <a:solidFill>
                            <a:srgbClr val="000000"/>
                          </a:solidFill>
                          <a:effectLst/>
                          <a:latin typeface="+mn-lt"/>
                        </a:rPr>
                        <a:t>Véhicules publics</a:t>
                      </a:r>
                    </a:p>
                  </a:txBody>
                  <a:tcPr marL="6350" marR="6350" marT="6350" marB="0" anchor="ctr"/>
                </a:tc>
                <a:tc>
                  <a:txBody>
                    <a:bodyPr/>
                    <a:lstStyle/>
                    <a:p>
                      <a:pPr algn="ctr" fontAlgn="b"/>
                      <a:endParaRPr lang="en-GB" sz="1600" b="0" i="0" u="none" strike="noStrike" dirty="0">
                        <a:solidFill>
                          <a:srgbClr val="000000"/>
                        </a:solidFill>
                        <a:effectLst/>
                        <a:latin typeface="+mn-lt"/>
                      </a:endParaRPr>
                    </a:p>
                  </a:txBody>
                  <a:tcPr marL="6350" marR="6350" marT="6350" marB="0" anchor="ctr"/>
                </a:tc>
                <a:tc>
                  <a:txBody>
                    <a:bodyPr/>
                    <a:lstStyle/>
                    <a:p>
                      <a:pPr algn="ctr" fontAlgn="b"/>
                      <a:r>
                        <a:rPr lang="en-GB" sz="1600" b="0" i="0" u="none" strike="noStrike" dirty="0">
                          <a:solidFill>
                            <a:srgbClr val="000000"/>
                          </a:solidFill>
                          <a:effectLst/>
                          <a:latin typeface="+mn-lt"/>
                        </a:rPr>
                        <a:t>1902</a:t>
                      </a:r>
                    </a:p>
                  </a:txBody>
                  <a:tcPr marL="6350" marR="6350" marT="6350" marB="0" anchor="ctr"/>
                </a:tc>
                <a:tc>
                  <a:txBody>
                    <a:bodyPr/>
                    <a:lstStyle/>
                    <a:p>
                      <a:pPr algn="ctr" fontAlgn="b"/>
                      <a:endParaRPr lang="en-GB" sz="1600" b="0" i="0" u="none" strike="noStrike" dirty="0">
                        <a:solidFill>
                          <a:srgbClr val="000000"/>
                        </a:solidFill>
                        <a:effectLst/>
                        <a:latin typeface="+mn-lt"/>
                      </a:endParaRPr>
                    </a:p>
                  </a:txBody>
                  <a:tcPr marL="6350" marR="6350" marT="6350" marB="0" anchor="ctr"/>
                </a:tc>
                <a:tc>
                  <a:txBody>
                    <a:bodyPr/>
                    <a:lstStyle/>
                    <a:p>
                      <a:pPr algn="ctr" fontAlgn="b"/>
                      <a:r>
                        <a:rPr lang="en-GB" sz="1600" b="0" i="0" u="none" strike="noStrike" dirty="0">
                          <a:solidFill>
                            <a:srgbClr val="000000"/>
                          </a:solidFill>
                          <a:effectLst/>
                          <a:latin typeface="+mn-lt"/>
                        </a:rPr>
                        <a:t>147</a:t>
                      </a:r>
                    </a:p>
                  </a:txBody>
                  <a:tcPr marL="6350" marR="6350" marT="6350" marB="0" anchor="ctr"/>
                </a:tc>
                <a:extLst>
                  <a:ext uri="{0D108BD9-81ED-4DB2-BD59-A6C34878D82A}">
                    <a16:rowId xmlns:a16="http://schemas.microsoft.com/office/drawing/2014/main" xmlns="" val="1002379627"/>
                  </a:ext>
                </a:extLst>
              </a:tr>
              <a:tr h="370840">
                <a:tc>
                  <a:txBody>
                    <a:bodyPr/>
                    <a:lstStyle/>
                    <a:p>
                      <a:pPr algn="l" fontAlgn="b"/>
                      <a:r>
                        <a:rPr lang="en-GB" sz="1600" b="0" i="0" u="none" strike="noStrike" dirty="0">
                          <a:solidFill>
                            <a:srgbClr val="000000"/>
                          </a:solidFill>
                          <a:effectLst/>
                          <a:latin typeface="+mn-lt"/>
                        </a:rPr>
                        <a:t>Véhicules privés et commerciaux</a:t>
                      </a:r>
                    </a:p>
                  </a:txBody>
                  <a:tcPr marL="6350" marR="6350" marT="6350" marB="0" anchor="ctr"/>
                </a:tc>
                <a:tc>
                  <a:txBody>
                    <a:bodyPr/>
                    <a:lstStyle/>
                    <a:p>
                      <a:pPr algn="ctr" fontAlgn="b"/>
                      <a:endParaRPr lang="en-GB" sz="1600" b="0" i="0" u="none" strike="noStrike" dirty="0">
                        <a:solidFill>
                          <a:srgbClr val="000000"/>
                        </a:solidFill>
                        <a:effectLst/>
                        <a:latin typeface="+mn-lt"/>
                      </a:endParaRPr>
                    </a:p>
                  </a:txBody>
                  <a:tcPr marL="6350" marR="6350" marT="6350" marB="0" anchor="ctr"/>
                </a:tc>
                <a:tc>
                  <a:txBody>
                    <a:bodyPr/>
                    <a:lstStyle/>
                    <a:p>
                      <a:pPr algn="ctr" fontAlgn="b"/>
                      <a:r>
                        <a:rPr lang="en-GB" sz="1600" b="0" i="0" u="none" strike="noStrike" dirty="0">
                          <a:solidFill>
                            <a:srgbClr val="000000"/>
                          </a:solidFill>
                          <a:effectLst/>
                          <a:latin typeface="+mn-lt"/>
                        </a:rPr>
                        <a:t>101654</a:t>
                      </a:r>
                    </a:p>
                  </a:txBody>
                  <a:tcPr marL="6350" marR="6350" marT="6350" marB="0" anchor="ctr"/>
                </a:tc>
                <a:tc>
                  <a:txBody>
                    <a:bodyPr/>
                    <a:lstStyle/>
                    <a:p>
                      <a:pPr algn="ctr" fontAlgn="b"/>
                      <a:endParaRPr lang="en-GB" sz="1600" b="0" i="0" u="none" strike="noStrike">
                        <a:solidFill>
                          <a:srgbClr val="000000"/>
                        </a:solidFill>
                        <a:effectLst/>
                        <a:latin typeface="+mn-lt"/>
                      </a:endParaRPr>
                    </a:p>
                  </a:txBody>
                  <a:tcPr marL="6350" marR="6350" marT="6350" marB="0" anchor="ctr"/>
                </a:tc>
                <a:tc>
                  <a:txBody>
                    <a:bodyPr/>
                    <a:lstStyle/>
                    <a:p>
                      <a:pPr algn="ctr" fontAlgn="b"/>
                      <a:r>
                        <a:rPr lang="en-GB" sz="1600" b="0" i="0" u="none" strike="noStrike" dirty="0">
                          <a:solidFill>
                            <a:srgbClr val="000000"/>
                          </a:solidFill>
                          <a:effectLst/>
                          <a:latin typeface="+mn-lt"/>
                        </a:rPr>
                        <a:t>141702</a:t>
                      </a:r>
                    </a:p>
                  </a:txBody>
                  <a:tcPr marL="6350" marR="6350" marT="6350" marB="0" anchor="ctr"/>
                </a:tc>
                <a:extLst>
                  <a:ext uri="{0D108BD9-81ED-4DB2-BD59-A6C34878D82A}">
                    <a16:rowId xmlns:a16="http://schemas.microsoft.com/office/drawing/2014/main" xmlns="" val="2428870095"/>
                  </a:ext>
                </a:extLst>
              </a:tr>
              <a:tr h="370840">
                <a:tc>
                  <a:txBody>
                    <a:bodyPr/>
                    <a:lstStyle/>
                    <a:p>
                      <a:pPr algn="l" fontAlgn="b"/>
                      <a:r>
                        <a:rPr lang="en-GB" sz="1600" b="0" i="0" u="none" strike="noStrike" dirty="0">
                          <a:solidFill>
                            <a:srgbClr val="000000"/>
                          </a:solidFill>
                          <a:effectLst/>
                          <a:latin typeface="+mn-lt"/>
                        </a:rPr>
                        <a:t>Transports publics </a:t>
                      </a:r>
                    </a:p>
                  </a:txBody>
                  <a:tcPr marL="6350" marR="6350" marT="6350" marB="0" anchor="ctr"/>
                </a:tc>
                <a:tc>
                  <a:txBody>
                    <a:bodyPr/>
                    <a:lstStyle/>
                    <a:p>
                      <a:pPr algn="ctr" fontAlgn="b"/>
                      <a:endParaRPr lang="en-GB" sz="1600" b="0" i="0" u="none" strike="noStrike">
                        <a:solidFill>
                          <a:srgbClr val="000000"/>
                        </a:solidFill>
                        <a:effectLst/>
                        <a:latin typeface="+mn-lt"/>
                      </a:endParaRPr>
                    </a:p>
                  </a:txBody>
                  <a:tcPr marL="6350" marR="6350" marT="6350" marB="0" anchor="ctr"/>
                </a:tc>
                <a:tc>
                  <a:txBody>
                    <a:bodyPr/>
                    <a:lstStyle/>
                    <a:p>
                      <a:pPr algn="ctr" fontAlgn="b"/>
                      <a:r>
                        <a:rPr lang="en-GB" sz="1600" b="0" i="0" u="none" strike="noStrike" dirty="0">
                          <a:solidFill>
                            <a:srgbClr val="000000"/>
                          </a:solidFill>
                          <a:effectLst/>
                          <a:latin typeface="+mn-lt"/>
                        </a:rPr>
                        <a:t>107</a:t>
                      </a:r>
                    </a:p>
                  </a:txBody>
                  <a:tcPr marL="6350" marR="6350" marT="6350" marB="0" anchor="ctr"/>
                </a:tc>
                <a:tc>
                  <a:txBody>
                    <a:bodyPr/>
                    <a:lstStyle/>
                    <a:p>
                      <a:pPr algn="ctr" fontAlgn="b"/>
                      <a:endParaRPr lang="en-GB" sz="1600" b="0" i="0" u="none" strike="noStrike" dirty="0">
                        <a:solidFill>
                          <a:srgbClr val="000000"/>
                        </a:solidFill>
                        <a:effectLst/>
                        <a:latin typeface="+mn-lt"/>
                      </a:endParaRPr>
                    </a:p>
                  </a:txBody>
                  <a:tcPr marL="6350" marR="6350" marT="6350" marB="0" anchor="ctr"/>
                </a:tc>
                <a:tc>
                  <a:txBody>
                    <a:bodyPr/>
                    <a:lstStyle/>
                    <a:p>
                      <a:pPr algn="ctr" fontAlgn="b"/>
                      <a:endParaRPr lang="en-GB" sz="1600" b="0" i="0" u="none" strike="noStrike" dirty="0">
                        <a:solidFill>
                          <a:srgbClr val="000000"/>
                        </a:solidFill>
                        <a:effectLst/>
                        <a:latin typeface="+mn-lt"/>
                      </a:endParaRPr>
                    </a:p>
                  </a:txBody>
                  <a:tcPr marL="6350" marR="6350" marT="6350" marB="0" anchor="ctr"/>
                </a:tc>
                <a:extLst>
                  <a:ext uri="{0D108BD9-81ED-4DB2-BD59-A6C34878D82A}">
                    <a16:rowId xmlns:a16="http://schemas.microsoft.com/office/drawing/2014/main" xmlns="" val="312474608"/>
                  </a:ext>
                </a:extLst>
              </a:tr>
              <a:tr h="370840">
                <a:tc>
                  <a:txBody>
                    <a:bodyPr/>
                    <a:lstStyle/>
                    <a:p>
                      <a:pPr algn="l" fontAlgn="b"/>
                      <a:r>
                        <a:rPr lang="en-GB" sz="1600" b="0" i="0" u="none" strike="noStrike" dirty="0">
                          <a:solidFill>
                            <a:srgbClr val="000000"/>
                          </a:solidFill>
                          <a:effectLst/>
                          <a:latin typeface="+mn-lt"/>
                        </a:rPr>
                        <a:t>Éclairage public </a:t>
                      </a:r>
                    </a:p>
                  </a:txBody>
                  <a:tcPr marL="6350" marR="6350" marT="6350" marB="0" anchor="ctr"/>
                </a:tc>
                <a:tc>
                  <a:txBody>
                    <a:bodyPr/>
                    <a:lstStyle/>
                    <a:p>
                      <a:pPr algn="ctr" fontAlgn="b"/>
                      <a:r>
                        <a:rPr lang="en-GB" sz="1600" b="0" i="0" u="none" strike="noStrike" dirty="0">
                          <a:solidFill>
                            <a:srgbClr val="000000"/>
                          </a:solidFill>
                          <a:effectLst/>
                          <a:latin typeface="+mn-lt"/>
                        </a:rPr>
                        <a:t>4654</a:t>
                      </a:r>
                    </a:p>
                  </a:txBody>
                  <a:tcPr marL="6350" marR="6350" marT="6350" marB="0" anchor="ctr"/>
                </a:tc>
                <a:tc>
                  <a:txBody>
                    <a:bodyPr/>
                    <a:lstStyle/>
                    <a:p>
                      <a:pPr algn="ctr" fontAlgn="b"/>
                      <a:endParaRPr lang="en-GB" sz="1600" b="0" i="0" u="none" strike="noStrike">
                        <a:solidFill>
                          <a:srgbClr val="000000"/>
                        </a:solidFill>
                        <a:effectLst/>
                        <a:latin typeface="+mn-lt"/>
                      </a:endParaRPr>
                    </a:p>
                  </a:txBody>
                  <a:tcPr marL="6350" marR="6350" marT="6350" marB="0" anchor="ctr"/>
                </a:tc>
                <a:tc>
                  <a:txBody>
                    <a:bodyPr/>
                    <a:lstStyle/>
                    <a:p>
                      <a:pPr algn="ctr" fontAlgn="b"/>
                      <a:endParaRPr lang="en-GB" sz="1600" b="0" i="0" u="none" strike="noStrike" dirty="0">
                        <a:solidFill>
                          <a:srgbClr val="000000"/>
                        </a:solidFill>
                        <a:effectLst/>
                        <a:latin typeface="+mn-lt"/>
                      </a:endParaRPr>
                    </a:p>
                  </a:txBody>
                  <a:tcPr marL="6350" marR="6350" marT="6350" marB="0" anchor="ctr"/>
                </a:tc>
                <a:tc>
                  <a:txBody>
                    <a:bodyPr/>
                    <a:lstStyle/>
                    <a:p>
                      <a:pPr algn="ctr" fontAlgn="b"/>
                      <a:endParaRPr lang="en-GB" sz="1600" b="0" i="0" u="none" strike="noStrike" dirty="0">
                        <a:solidFill>
                          <a:srgbClr val="000000"/>
                        </a:solidFill>
                        <a:effectLst/>
                        <a:latin typeface="+mn-lt"/>
                      </a:endParaRPr>
                    </a:p>
                  </a:txBody>
                  <a:tcPr marL="6350" marR="6350" marT="6350" marB="0" anchor="ctr"/>
                </a:tc>
                <a:extLst>
                  <a:ext uri="{0D108BD9-81ED-4DB2-BD59-A6C34878D82A}">
                    <a16:rowId xmlns:a16="http://schemas.microsoft.com/office/drawing/2014/main" xmlns="" val="2437068899"/>
                  </a:ext>
                </a:extLst>
              </a:tr>
            </a:tbl>
          </a:graphicData>
        </a:graphic>
      </p:graphicFrame>
      <p:sp>
        <p:nvSpPr>
          <p:cNvPr id="13" name="Rectangle 12"/>
          <p:cNvSpPr/>
          <p:nvPr/>
        </p:nvSpPr>
        <p:spPr>
          <a:xfrm>
            <a:off x="260252" y="851001"/>
            <a:ext cx="2802987"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a:cs typeface="Calibri" panose="020F0502020204030204" pitchFamily="34" charset="0"/>
              </a:rPr>
              <a:t>Données disponibles</a:t>
            </a:r>
            <a:endParaRPr lang="el-GR" sz="2400" dirty="0"/>
          </a:p>
        </p:txBody>
      </p:sp>
      <p:sp>
        <p:nvSpPr>
          <p:cNvPr id="6" name="ZoneTexte 5"/>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29082238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lumMod val="50000"/>
                    <a:lumOff val="50000"/>
                  </a:prstClr>
                </a:solidFill>
              </a:rPr>
              <a:t>B.2.1 - CONSOMMATION FINALE D'ÉNERGIE</a:t>
            </a:r>
            <a:endParaRPr lang="el-GR" sz="2800" dirty="0"/>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pPr/>
              <a:t>3</a:t>
            </a:fld>
            <a:endParaRPr lang="en-US">
              <a:solidFill>
                <a:schemeClr val="bg1"/>
              </a:solidFill>
            </a:endParaRPr>
          </a:p>
        </p:txBody>
      </p:sp>
      <p:sp>
        <p:nvSpPr>
          <p:cNvPr id="4" name="Segnaposto contenuto 2">
            <a:extLst>
              <a:ext uri="{FF2B5EF4-FFF2-40B4-BE49-F238E27FC236}">
                <a16:creationId xmlns:a16="http://schemas.microsoft.com/office/drawing/2014/main" xmlns="" id="{86F2EB93-A63A-4210-B86A-E5FCAD7D8D7F}"/>
              </a:ext>
            </a:extLst>
          </p:cNvPr>
          <p:cNvSpPr txBox="1">
            <a:spLocks/>
          </p:cNvSpPr>
          <p:nvPr/>
        </p:nvSpPr>
        <p:spPr>
          <a:xfrm>
            <a:off x="457200" y="1036320"/>
            <a:ext cx="8229600"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400" b="1" u="sng" dirty="0">
                <a:latin typeface="Calibri" panose="020F0502020204030204" pitchFamily="34" charset="0"/>
                <a:cs typeface="Calibri" panose="020F0502020204030204" pitchFamily="34" charset="0"/>
              </a:rPr>
              <a:t>CONTEXTE - </a:t>
            </a:r>
            <a:r>
              <a:rPr lang="en-US" sz="1800" u="sng" dirty="0">
                <a:latin typeface="Calibri" panose="020F0502020204030204" pitchFamily="34" charset="0"/>
                <a:cs typeface="Calibri" panose="020F0502020204030204" pitchFamily="34" charset="0"/>
              </a:rPr>
              <a:t>Consommation finale totale d'énergie par secteur </a:t>
            </a:r>
          </a:p>
          <a:p>
            <a:pPr marL="0" indent="0">
              <a:buFont typeface="Arial" panose="020B0604020202020204" pitchFamily="34" charset="0"/>
              <a:buNone/>
            </a:pPr>
            <a:endParaRPr lang="en-US" sz="2400" b="1" dirty="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en-US" sz="2400" b="1" i="1" dirty="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sp>
        <p:nvSpPr>
          <p:cNvPr id="5" name="Rectangle 4"/>
          <p:cNvSpPr/>
          <p:nvPr/>
        </p:nvSpPr>
        <p:spPr>
          <a:xfrm>
            <a:off x="5440838" y="6076671"/>
            <a:ext cx="3607400" cy="246221"/>
          </a:xfrm>
          <a:prstGeom prst="rect">
            <a:avLst/>
          </a:prstGeom>
        </p:spPr>
        <p:txBody>
          <a:bodyPr wrap="square">
            <a:spAutoFit/>
          </a:bodyPr>
          <a:lstStyle/>
          <a:p>
            <a:r>
              <a:rPr lang="en-US" sz="1000" dirty="0"/>
              <a:t>Source : IEA Data Services. https://www.iea.org/data-and-statistics</a:t>
            </a:r>
            <a:endParaRPr lang="el-GR" sz="1000" dirty="0"/>
          </a:p>
        </p:txBody>
      </p:sp>
      <p:sp>
        <p:nvSpPr>
          <p:cNvPr id="10" name="Rectangle 9"/>
          <p:cNvSpPr/>
          <p:nvPr/>
        </p:nvSpPr>
        <p:spPr>
          <a:xfrm>
            <a:off x="3303037" y="1643449"/>
            <a:ext cx="477727" cy="1666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6" name="Picture 5"/>
          <p:cNvPicPr>
            <a:picLocks noChangeAspect="1"/>
          </p:cNvPicPr>
          <p:nvPr/>
        </p:nvPicPr>
        <p:blipFill>
          <a:blip r:embed="rId3"/>
          <a:stretch>
            <a:fillRect/>
          </a:stretch>
        </p:blipFill>
        <p:spPr>
          <a:xfrm>
            <a:off x="3541900" y="-2157282"/>
            <a:ext cx="7126842" cy="341406"/>
          </a:xfrm>
          <a:prstGeom prst="rect">
            <a:avLst/>
          </a:prstGeom>
        </p:spPr>
      </p:pic>
      <p:pic>
        <p:nvPicPr>
          <p:cNvPr id="7" name="Picture 6"/>
          <p:cNvPicPr>
            <a:picLocks noChangeAspect="1"/>
          </p:cNvPicPr>
          <p:nvPr/>
        </p:nvPicPr>
        <p:blipFill>
          <a:blip r:embed="rId4">
            <a:clrChange>
              <a:clrFrom>
                <a:srgbClr val="FFFFFF"/>
              </a:clrFrom>
              <a:clrTo>
                <a:srgbClr val="FFFFFF">
                  <a:alpha val="0"/>
                </a:srgbClr>
              </a:clrTo>
            </a:clrChange>
          </a:blip>
          <a:stretch>
            <a:fillRect/>
          </a:stretch>
        </p:blipFill>
        <p:spPr>
          <a:xfrm>
            <a:off x="1477971" y="1396820"/>
            <a:ext cx="6188056" cy="2700000"/>
          </a:xfrm>
          <a:prstGeom prst="rect">
            <a:avLst/>
          </a:prstGeom>
        </p:spPr>
      </p:pic>
      <p:grpSp>
        <p:nvGrpSpPr>
          <p:cNvPr id="22" name="Group 21"/>
          <p:cNvGrpSpPr/>
          <p:nvPr/>
        </p:nvGrpSpPr>
        <p:grpSpPr>
          <a:xfrm>
            <a:off x="135259" y="4188614"/>
            <a:ext cx="8873481" cy="1608585"/>
            <a:chOff x="128909" y="3965403"/>
            <a:chExt cx="8873481" cy="1608585"/>
          </a:xfrm>
        </p:grpSpPr>
        <p:sp>
          <p:nvSpPr>
            <p:cNvPr id="9" name="Rectangle 8"/>
            <p:cNvSpPr/>
            <p:nvPr/>
          </p:nvSpPr>
          <p:spPr>
            <a:xfrm>
              <a:off x="1330672" y="5204656"/>
              <a:ext cx="697627" cy="369332"/>
            </a:xfrm>
            <a:prstGeom prst="rect">
              <a:avLst/>
            </a:prstGeom>
          </p:spPr>
          <p:txBody>
            <a:bodyPr wrap="none">
              <a:spAutoFit/>
            </a:bodyPr>
            <a:lstStyle/>
            <a:p>
              <a:r>
                <a:rPr lang="en-US" dirty="0"/>
                <a:t>Espagne</a:t>
              </a:r>
              <a:endParaRPr lang="el-GR" dirty="0"/>
            </a:p>
          </p:txBody>
        </p:sp>
        <p:sp>
          <p:nvSpPr>
            <p:cNvPr id="19" name="Rectangle 18"/>
            <p:cNvSpPr/>
            <p:nvPr/>
          </p:nvSpPr>
          <p:spPr>
            <a:xfrm>
              <a:off x="4325705" y="5204656"/>
              <a:ext cx="584199" cy="369332"/>
            </a:xfrm>
            <a:prstGeom prst="rect">
              <a:avLst/>
            </a:prstGeom>
          </p:spPr>
          <p:txBody>
            <a:bodyPr wrap="none">
              <a:spAutoFit/>
            </a:bodyPr>
            <a:lstStyle/>
            <a:p>
              <a:r>
                <a:rPr lang="en-US" dirty="0"/>
                <a:t>Italie</a:t>
              </a:r>
              <a:endParaRPr lang="el-GR" dirty="0"/>
            </a:p>
          </p:txBody>
        </p:sp>
        <p:sp>
          <p:nvSpPr>
            <p:cNvPr id="20" name="Rectangle 19"/>
            <p:cNvSpPr/>
            <p:nvPr/>
          </p:nvSpPr>
          <p:spPr>
            <a:xfrm>
              <a:off x="7238188" y="5204656"/>
              <a:ext cx="851708" cy="369332"/>
            </a:xfrm>
            <a:prstGeom prst="rect">
              <a:avLst/>
            </a:prstGeom>
          </p:spPr>
          <p:txBody>
            <a:bodyPr wrap="none">
              <a:spAutoFit/>
            </a:bodyPr>
            <a:lstStyle/>
            <a:p>
              <a:r>
                <a:rPr lang="en-US" dirty="0"/>
                <a:t>Grèce</a:t>
              </a:r>
              <a:endParaRPr lang="el-GR" dirty="0"/>
            </a:p>
          </p:txBody>
        </p:sp>
        <p:grpSp>
          <p:nvGrpSpPr>
            <p:cNvPr id="21" name="Group 20"/>
            <p:cNvGrpSpPr/>
            <p:nvPr/>
          </p:nvGrpSpPr>
          <p:grpSpPr>
            <a:xfrm>
              <a:off x="128909" y="3965403"/>
              <a:ext cx="8873481" cy="1260000"/>
              <a:chOff x="239486" y="3952560"/>
              <a:chExt cx="8873481" cy="1260000"/>
            </a:xfrm>
          </p:grpSpPr>
          <p:pic>
            <p:nvPicPr>
              <p:cNvPr id="8" name="Picture 7"/>
              <p:cNvPicPr>
                <a:picLocks noChangeAspect="1"/>
              </p:cNvPicPr>
              <p:nvPr/>
            </p:nvPicPr>
            <p:blipFill>
              <a:blip r:embed="rId5" cstate="print"/>
              <a:stretch>
                <a:fillRect/>
              </a:stretch>
            </p:blipFill>
            <p:spPr>
              <a:xfrm>
                <a:off x="239486" y="3952560"/>
                <a:ext cx="2909767" cy="1260000"/>
              </a:xfrm>
              <a:prstGeom prst="rect">
                <a:avLst/>
              </a:prstGeom>
            </p:spPr>
          </p:pic>
          <p:pic>
            <p:nvPicPr>
              <p:cNvPr id="11" name="Picture 10"/>
              <p:cNvPicPr>
                <a:picLocks noChangeAspect="1"/>
              </p:cNvPicPr>
              <p:nvPr/>
            </p:nvPicPr>
            <p:blipFill>
              <a:blip r:embed="rId6" cstate="print"/>
              <a:stretch>
                <a:fillRect/>
              </a:stretch>
            </p:blipFill>
            <p:spPr>
              <a:xfrm>
                <a:off x="3240869" y="3952560"/>
                <a:ext cx="2866573" cy="1260000"/>
              </a:xfrm>
              <a:prstGeom prst="rect">
                <a:avLst/>
              </a:prstGeom>
            </p:spPr>
          </p:pic>
          <p:pic>
            <p:nvPicPr>
              <p:cNvPr id="14" name="Picture 13"/>
              <p:cNvPicPr>
                <a:picLocks noChangeAspect="1"/>
              </p:cNvPicPr>
              <p:nvPr/>
            </p:nvPicPr>
            <p:blipFill>
              <a:blip r:embed="rId7" cstate="print"/>
              <a:stretch>
                <a:fillRect/>
              </a:stretch>
            </p:blipFill>
            <p:spPr>
              <a:xfrm>
                <a:off x="6213200" y="3952560"/>
                <a:ext cx="2899767" cy="1260000"/>
              </a:xfrm>
              <a:prstGeom prst="rect">
                <a:avLst/>
              </a:prstGeom>
            </p:spPr>
          </p:pic>
        </p:grpSp>
      </p:grpSp>
      <p:pic>
        <p:nvPicPr>
          <p:cNvPr id="23" name="Picture 22"/>
          <p:cNvPicPr>
            <a:picLocks noChangeAspect="1"/>
          </p:cNvPicPr>
          <p:nvPr/>
        </p:nvPicPr>
        <p:blipFill>
          <a:blip r:embed="rId8">
            <a:clrChange>
              <a:clrFrom>
                <a:srgbClr val="FFFFFF"/>
              </a:clrFrom>
              <a:clrTo>
                <a:srgbClr val="FFFFFF">
                  <a:alpha val="0"/>
                </a:srgbClr>
              </a:clrTo>
            </a:clrChange>
          </a:blip>
          <a:stretch>
            <a:fillRect/>
          </a:stretch>
        </p:blipFill>
        <p:spPr>
          <a:xfrm>
            <a:off x="1685835" y="5728086"/>
            <a:ext cx="6492803" cy="286537"/>
          </a:xfrm>
          <a:prstGeom prst="rect">
            <a:avLst/>
          </a:prstGeom>
        </p:spPr>
      </p:pic>
      <p:sp>
        <p:nvSpPr>
          <p:cNvPr id="12" name="Rectangle 11"/>
          <p:cNvSpPr/>
          <p:nvPr/>
        </p:nvSpPr>
        <p:spPr>
          <a:xfrm>
            <a:off x="284251" y="1542128"/>
            <a:ext cx="854208" cy="369332"/>
          </a:xfrm>
          <a:prstGeom prst="rect">
            <a:avLst/>
          </a:prstGeom>
        </p:spPr>
        <p:txBody>
          <a:bodyPr wrap="none">
            <a:spAutoFit/>
          </a:bodyPr>
          <a:lstStyle/>
          <a:p>
            <a:r>
              <a:rPr lang="en-US" dirty="0">
                <a:latin typeface="Calibri" panose="020F0502020204030204" pitchFamily="34" charset="0"/>
                <a:cs typeface="Calibri" panose="020F0502020204030204" pitchFamily="34" charset="0"/>
              </a:rPr>
              <a:t>Europe</a:t>
            </a:r>
            <a:endParaRPr lang="en-GB" dirty="0"/>
          </a:p>
        </p:txBody>
      </p:sp>
      <p:pic>
        <p:nvPicPr>
          <p:cNvPr id="24" name="Picture 23"/>
          <p:cNvPicPr>
            <a:picLocks noChangeAspect="1"/>
          </p:cNvPicPr>
          <p:nvPr/>
        </p:nvPicPr>
        <p:blipFill>
          <a:blip r:embed="rId9" cstate="print"/>
          <a:stretch>
            <a:fillRect/>
          </a:stretch>
        </p:blipFill>
        <p:spPr>
          <a:xfrm>
            <a:off x="6258678" y="5416407"/>
            <a:ext cx="432000" cy="432000"/>
          </a:xfrm>
          <a:prstGeom prst="rect">
            <a:avLst/>
          </a:prstGeom>
        </p:spPr>
      </p:pic>
      <p:pic>
        <p:nvPicPr>
          <p:cNvPr id="25" name="Picture 24"/>
          <p:cNvPicPr>
            <a:picLocks noChangeAspect="1"/>
          </p:cNvPicPr>
          <p:nvPr/>
        </p:nvPicPr>
        <p:blipFill>
          <a:blip r:embed="rId10" cstate="print"/>
          <a:stretch>
            <a:fillRect/>
          </a:stretch>
        </p:blipFill>
        <p:spPr>
          <a:xfrm>
            <a:off x="3264483" y="5384199"/>
            <a:ext cx="432000" cy="432000"/>
          </a:xfrm>
          <a:prstGeom prst="rect">
            <a:avLst/>
          </a:prstGeom>
        </p:spPr>
      </p:pic>
      <p:pic>
        <p:nvPicPr>
          <p:cNvPr id="26" name="Picture 25"/>
          <p:cNvPicPr>
            <a:picLocks noChangeAspect="1"/>
          </p:cNvPicPr>
          <p:nvPr/>
        </p:nvPicPr>
        <p:blipFill>
          <a:blip r:embed="rId11" cstate="print"/>
          <a:stretch>
            <a:fillRect/>
          </a:stretch>
        </p:blipFill>
        <p:spPr>
          <a:xfrm>
            <a:off x="279355" y="5427867"/>
            <a:ext cx="432000" cy="432000"/>
          </a:xfrm>
          <a:prstGeom prst="rect">
            <a:avLst/>
          </a:prstGeom>
        </p:spPr>
      </p:pic>
      <p:sp>
        <p:nvSpPr>
          <p:cNvPr id="28" name="object 39"/>
          <p:cNvSpPr txBox="1"/>
          <p:nvPr/>
        </p:nvSpPr>
        <p:spPr>
          <a:xfrm>
            <a:off x="1895474" y="5811278"/>
            <a:ext cx="328219" cy="104837"/>
          </a:xfrm>
          <a:prstGeom prst="rect">
            <a:avLst/>
          </a:prstGeom>
          <a:solidFill>
            <a:schemeClr val="bg1"/>
          </a:solidFill>
        </p:spPr>
        <p:txBody>
          <a:bodyPr vert="horz" wrap="square" lIns="0" tIns="12383" rIns="0" bIns="0" rtlCol="0">
            <a:spAutoFit/>
          </a:bodyPr>
          <a:lstStyle/>
          <a:p>
            <a:pPr marL="9525" algn="r">
              <a:spcBef>
                <a:spcPts val="98"/>
              </a:spcBef>
            </a:pPr>
            <a:r>
              <a:rPr lang="fr-FR" sz="600" b="1" dirty="0" smtClean="0"/>
              <a:t>Industrie</a:t>
            </a:r>
            <a:endParaRPr lang="fr-FR" sz="600" b="1" dirty="0">
              <a:latin typeface="Arial MT"/>
              <a:cs typeface="Arial MT"/>
            </a:endParaRPr>
          </a:p>
        </p:txBody>
      </p:sp>
      <p:sp>
        <p:nvSpPr>
          <p:cNvPr id="29" name="object 39"/>
          <p:cNvSpPr txBox="1"/>
          <p:nvPr/>
        </p:nvSpPr>
        <p:spPr>
          <a:xfrm>
            <a:off x="3695700" y="5820804"/>
            <a:ext cx="1238249" cy="10483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Services commercial et public</a:t>
            </a:r>
            <a:endParaRPr lang="fr-FR" sz="600" b="1" dirty="0">
              <a:latin typeface="Arial MT"/>
              <a:cs typeface="Arial MT"/>
            </a:endParaRPr>
          </a:p>
        </p:txBody>
      </p:sp>
      <p:sp>
        <p:nvSpPr>
          <p:cNvPr id="30" name="object 39"/>
          <p:cNvSpPr txBox="1"/>
          <p:nvPr/>
        </p:nvSpPr>
        <p:spPr>
          <a:xfrm>
            <a:off x="5151966" y="5803870"/>
            <a:ext cx="789516" cy="10483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Agriculture/Forestier</a:t>
            </a:r>
            <a:endParaRPr lang="fr-FR" sz="600" b="1" dirty="0">
              <a:latin typeface="Arial MT"/>
              <a:cs typeface="Arial MT"/>
            </a:endParaRPr>
          </a:p>
        </p:txBody>
      </p:sp>
      <p:sp>
        <p:nvSpPr>
          <p:cNvPr id="31" name="object 39"/>
          <p:cNvSpPr txBox="1"/>
          <p:nvPr/>
        </p:nvSpPr>
        <p:spPr>
          <a:xfrm>
            <a:off x="6159499" y="5808104"/>
            <a:ext cx="550334" cy="104837"/>
          </a:xfrm>
          <a:prstGeom prst="rect">
            <a:avLst/>
          </a:prstGeom>
          <a:solidFill>
            <a:schemeClr val="bg1"/>
          </a:solidFill>
        </p:spPr>
        <p:txBody>
          <a:bodyPr vert="horz" wrap="square" lIns="0" tIns="12383" rIns="0" bIns="0" rtlCol="0">
            <a:spAutoFit/>
          </a:bodyPr>
          <a:lstStyle/>
          <a:p>
            <a:pPr marL="9525" algn="r">
              <a:spcBef>
                <a:spcPts val="98"/>
              </a:spcBef>
            </a:pPr>
            <a:r>
              <a:rPr lang="fr-FR" sz="600" b="1" dirty="0" smtClean="0">
                <a:latin typeface="Arial MT"/>
                <a:cs typeface="Arial MT"/>
              </a:rPr>
              <a:t>Non spécifié</a:t>
            </a:r>
            <a:endParaRPr lang="fr-FR" sz="600" b="1" dirty="0">
              <a:latin typeface="Arial MT"/>
              <a:cs typeface="Arial MT"/>
            </a:endParaRPr>
          </a:p>
        </p:txBody>
      </p:sp>
      <p:sp>
        <p:nvSpPr>
          <p:cNvPr id="32" name="object 39"/>
          <p:cNvSpPr txBox="1"/>
          <p:nvPr/>
        </p:nvSpPr>
        <p:spPr>
          <a:xfrm>
            <a:off x="7768165" y="5799636"/>
            <a:ext cx="300568" cy="11112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Pêche</a:t>
            </a:r>
            <a:endParaRPr lang="fr-FR" sz="600" b="1" dirty="0">
              <a:latin typeface="Arial MT"/>
              <a:cs typeface="Arial MT"/>
            </a:endParaRPr>
          </a:p>
        </p:txBody>
      </p:sp>
      <p:sp>
        <p:nvSpPr>
          <p:cNvPr id="33" name="object 39"/>
          <p:cNvSpPr txBox="1"/>
          <p:nvPr/>
        </p:nvSpPr>
        <p:spPr>
          <a:xfrm>
            <a:off x="6913033" y="5799639"/>
            <a:ext cx="723899" cy="179216"/>
          </a:xfrm>
          <a:prstGeom prst="rect">
            <a:avLst/>
          </a:prstGeom>
          <a:solidFill>
            <a:schemeClr val="bg1"/>
          </a:solidFill>
        </p:spPr>
        <p:txBody>
          <a:bodyPr vert="horz" wrap="square" lIns="0" tIns="12383" rIns="0" bIns="0" rtlCol="0">
            <a:spAutoFit/>
          </a:bodyPr>
          <a:lstStyle/>
          <a:p>
            <a:pPr marL="9525">
              <a:spcBef>
                <a:spcPts val="98"/>
              </a:spcBef>
            </a:pPr>
            <a:r>
              <a:rPr lang="fr-FR" sz="500" b="1" dirty="0" smtClean="0">
                <a:latin typeface="Arial MT"/>
                <a:cs typeface="Arial MT"/>
              </a:rPr>
              <a:t>Pas de consommation </a:t>
            </a:r>
          </a:p>
          <a:p>
            <a:pPr marL="9525">
              <a:spcBef>
                <a:spcPts val="98"/>
              </a:spcBef>
            </a:pPr>
            <a:r>
              <a:rPr lang="fr-FR" sz="500" b="1" dirty="0" smtClean="0">
                <a:latin typeface="Arial MT"/>
                <a:cs typeface="Arial MT"/>
              </a:rPr>
              <a:t>d’énergie</a:t>
            </a:r>
            <a:endParaRPr lang="fr-FR" sz="500" b="1" dirty="0">
              <a:latin typeface="Arial MT"/>
              <a:cs typeface="Arial MT"/>
            </a:endParaRPr>
          </a:p>
        </p:txBody>
      </p:sp>
      <p:sp>
        <p:nvSpPr>
          <p:cNvPr id="34" name="ZoneTexte 33"/>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470356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lumMod val="50000"/>
                    <a:lumOff val="50000"/>
                  </a:prstClr>
                </a:solidFill>
              </a:rPr>
              <a:t>B.2.1 - CONSOMMATION FINALE D'ÉNERGIE</a:t>
            </a:r>
            <a:endParaRPr lang="el-GR" sz="2800" dirty="0"/>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pPr/>
              <a:t>4</a:t>
            </a:fld>
            <a:endParaRPr lang="en-US">
              <a:solidFill>
                <a:schemeClr val="bg1"/>
              </a:solidFill>
            </a:endParaRPr>
          </a:p>
        </p:txBody>
      </p:sp>
      <p:sp>
        <p:nvSpPr>
          <p:cNvPr id="4" name="Segnaposto contenuto 2">
            <a:extLst>
              <a:ext uri="{FF2B5EF4-FFF2-40B4-BE49-F238E27FC236}">
                <a16:creationId xmlns:a16="http://schemas.microsoft.com/office/drawing/2014/main" xmlns="" id="{86F2EB93-A63A-4210-B86A-E5FCAD7D8D7F}"/>
              </a:ext>
            </a:extLst>
          </p:cNvPr>
          <p:cNvSpPr txBox="1">
            <a:spLocks/>
          </p:cNvSpPr>
          <p:nvPr/>
        </p:nvSpPr>
        <p:spPr>
          <a:xfrm>
            <a:off x="457200" y="1036320"/>
            <a:ext cx="8229600"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400" b="1" u="sng" dirty="0">
                <a:latin typeface="Calibri" panose="020F0502020204030204" pitchFamily="34" charset="0"/>
                <a:cs typeface="Calibri" panose="020F0502020204030204" pitchFamily="34" charset="0"/>
              </a:rPr>
              <a:t>CONTEXTE - </a:t>
            </a:r>
            <a:r>
              <a:rPr lang="en-US" sz="1800" u="sng" dirty="0">
                <a:latin typeface="Calibri" panose="020F0502020204030204" pitchFamily="34" charset="0"/>
                <a:cs typeface="Calibri" panose="020F0502020204030204" pitchFamily="34" charset="0"/>
              </a:rPr>
              <a:t>Consommation finale totale d'énergie par secteur </a:t>
            </a:r>
          </a:p>
          <a:p>
            <a:pPr marL="0" indent="0">
              <a:buFont typeface="Arial" panose="020B0604020202020204" pitchFamily="34" charset="0"/>
              <a:buNone/>
            </a:pPr>
            <a:endParaRPr lang="en-US" sz="2400" b="1" dirty="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en-US" sz="2400" b="1" i="1" dirty="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sp>
        <p:nvSpPr>
          <p:cNvPr id="10" name="Rectangle 9"/>
          <p:cNvSpPr/>
          <p:nvPr/>
        </p:nvSpPr>
        <p:spPr>
          <a:xfrm>
            <a:off x="3303037" y="1643449"/>
            <a:ext cx="477727" cy="1666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23" name="Picture 22"/>
          <p:cNvPicPr>
            <a:picLocks noChangeAspect="1"/>
          </p:cNvPicPr>
          <p:nvPr/>
        </p:nvPicPr>
        <p:blipFill>
          <a:blip r:embed="rId3"/>
          <a:stretch>
            <a:fillRect/>
          </a:stretch>
        </p:blipFill>
        <p:spPr>
          <a:xfrm>
            <a:off x="1685835" y="5724835"/>
            <a:ext cx="6492803" cy="286537"/>
          </a:xfrm>
          <a:prstGeom prst="rect">
            <a:avLst/>
          </a:prstGeom>
        </p:spPr>
      </p:pic>
      <p:pic>
        <p:nvPicPr>
          <p:cNvPr id="12" name="Picture 11"/>
          <p:cNvPicPr>
            <a:picLocks noChangeAspect="1"/>
          </p:cNvPicPr>
          <p:nvPr/>
        </p:nvPicPr>
        <p:blipFill>
          <a:blip r:embed="rId4">
            <a:clrChange>
              <a:clrFrom>
                <a:srgbClr val="FFFFFF"/>
              </a:clrFrom>
              <a:clrTo>
                <a:srgbClr val="FFFFFF">
                  <a:alpha val="0"/>
                </a:srgbClr>
              </a:clrTo>
            </a:clrChange>
          </a:blip>
          <a:stretch>
            <a:fillRect/>
          </a:stretch>
        </p:blipFill>
        <p:spPr>
          <a:xfrm>
            <a:off x="1478988" y="1384117"/>
            <a:ext cx="6181880" cy="2700762"/>
          </a:xfrm>
          <a:prstGeom prst="rect">
            <a:avLst/>
          </a:prstGeom>
        </p:spPr>
      </p:pic>
      <p:grpSp>
        <p:nvGrpSpPr>
          <p:cNvPr id="16" name="Group 15"/>
          <p:cNvGrpSpPr/>
          <p:nvPr/>
        </p:nvGrpSpPr>
        <p:grpSpPr>
          <a:xfrm>
            <a:off x="1586341" y="4172030"/>
            <a:ext cx="5967173" cy="1604914"/>
            <a:chOff x="302774" y="4192285"/>
            <a:chExt cx="5967173" cy="1604914"/>
          </a:xfrm>
        </p:grpSpPr>
        <p:sp>
          <p:nvSpPr>
            <p:cNvPr id="9" name="Rectangle 8"/>
            <p:cNvSpPr/>
            <p:nvPr/>
          </p:nvSpPr>
          <p:spPr>
            <a:xfrm>
              <a:off x="1337022" y="5427867"/>
              <a:ext cx="811504" cy="369332"/>
            </a:xfrm>
            <a:prstGeom prst="rect">
              <a:avLst/>
            </a:prstGeom>
          </p:spPr>
          <p:txBody>
            <a:bodyPr wrap="none">
              <a:spAutoFit/>
            </a:bodyPr>
            <a:lstStyle/>
            <a:p>
              <a:r>
                <a:rPr lang="en-US" dirty="0"/>
                <a:t>Jordanie</a:t>
              </a:r>
              <a:endParaRPr lang="el-GR" dirty="0"/>
            </a:p>
          </p:txBody>
        </p:sp>
        <p:sp>
          <p:nvSpPr>
            <p:cNvPr id="19" name="Rectangle 18"/>
            <p:cNvSpPr/>
            <p:nvPr/>
          </p:nvSpPr>
          <p:spPr>
            <a:xfrm>
              <a:off x="4332055" y="5427867"/>
              <a:ext cx="995785" cy="369332"/>
            </a:xfrm>
            <a:prstGeom prst="rect">
              <a:avLst/>
            </a:prstGeom>
          </p:spPr>
          <p:txBody>
            <a:bodyPr wrap="none">
              <a:spAutoFit/>
            </a:bodyPr>
            <a:lstStyle/>
            <a:p>
              <a:r>
                <a:rPr lang="en-US" dirty="0"/>
                <a:t>Liban</a:t>
              </a:r>
              <a:endParaRPr lang="el-GR" dirty="0"/>
            </a:p>
          </p:txBody>
        </p:sp>
        <p:pic>
          <p:nvPicPr>
            <p:cNvPr id="13" name="Picture 12"/>
            <p:cNvPicPr>
              <a:picLocks noChangeAspect="1"/>
            </p:cNvPicPr>
            <p:nvPr/>
          </p:nvPicPr>
          <p:blipFill>
            <a:blip r:embed="rId5" cstate="print"/>
            <a:stretch>
              <a:fillRect/>
            </a:stretch>
          </p:blipFill>
          <p:spPr>
            <a:xfrm>
              <a:off x="3389947" y="4192285"/>
              <a:ext cx="2880000" cy="1269326"/>
            </a:xfrm>
            <a:prstGeom prst="rect">
              <a:avLst/>
            </a:prstGeom>
          </p:spPr>
        </p:pic>
        <p:pic>
          <p:nvPicPr>
            <p:cNvPr id="15" name="Picture 14"/>
            <p:cNvPicPr>
              <a:picLocks noChangeAspect="1"/>
            </p:cNvPicPr>
            <p:nvPr/>
          </p:nvPicPr>
          <p:blipFill>
            <a:blip r:embed="rId6" cstate="print"/>
            <a:stretch>
              <a:fillRect/>
            </a:stretch>
          </p:blipFill>
          <p:spPr>
            <a:xfrm>
              <a:off x="302774" y="4197456"/>
              <a:ext cx="2880000" cy="1258983"/>
            </a:xfrm>
            <a:prstGeom prst="rect">
              <a:avLst/>
            </a:prstGeom>
          </p:spPr>
        </p:pic>
      </p:grpSp>
      <p:pic>
        <p:nvPicPr>
          <p:cNvPr id="17" name="Picture 16"/>
          <p:cNvPicPr>
            <a:picLocks noChangeAspect="1"/>
          </p:cNvPicPr>
          <p:nvPr/>
        </p:nvPicPr>
        <p:blipFill>
          <a:blip r:embed="rId7" cstate="print"/>
          <a:stretch>
            <a:fillRect/>
          </a:stretch>
        </p:blipFill>
        <p:spPr>
          <a:xfrm>
            <a:off x="1698245" y="5404285"/>
            <a:ext cx="432000" cy="432000"/>
          </a:xfrm>
          <a:prstGeom prst="rect">
            <a:avLst/>
          </a:prstGeom>
        </p:spPr>
      </p:pic>
      <p:pic>
        <p:nvPicPr>
          <p:cNvPr id="18" name="Picture 17"/>
          <p:cNvPicPr>
            <a:picLocks noChangeAspect="1"/>
          </p:cNvPicPr>
          <p:nvPr/>
        </p:nvPicPr>
        <p:blipFill>
          <a:blip r:embed="rId8" cstate="print"/>
          <a:stretch>
            <a:fillRect/>
          </a:stretch>
        </p:blipFill>
        <p:spPr>
          <a:xfrm>
            <a:off x="4797857" y="5404285"/>
            <a:ext cx="432000" cy="432000"/>
          </a:xfrm>
          <a:prstGeom prst="rect">
            <a:avLst/>
          </a:prstGeom>
        </p:spPr>
      </p:pic>
      <p:sp>
        <p:nvSpPr>
          <p:cNvPr id="20" name="Rectangle 19"/>
          <p:cNvSpPr/>
          <p:nvPr/>
        </p:nvSpPr>
        <p:spPr>
          <a:xfrm>
            <a:off x="5440838" y="6076671"/>
            <a:ext cx="3607400" cy="246221"/>
          </a:xfrm>
          <a:prstGeom prst="rect">
            <a:avLst/>
          </a:prstGeom>
        </p:spPr>
        <p:txBody>
          <a:bodyPr wrap="square">
            <a:spAutoFit/>
          </a:bodyPr>
          <a:lstStyle/>
          <a:p>
            <a:r>
              <a:rPr lang="en-US" sz="1000" dirty="0"/>
              <a:t>Source : IEA Data Services. https://www.iea.org/data-and-statistics</a:t>
            </a:r>
            <a:endParaRPr lang="el-GR" sz="1000" dirty="0"/>
          </a:p>
        </p:txBody>
      </p:sp>
      <p:sp>
        <p:nvSpPr>
          <p:cNvPr id="21" name="Rectangle 20"/>
          <p:cNvSpPr/>
          <p:nvPr/>
        </p:nvSpPr>
        <p:spPr>
          <a:xfrm>
            <a:off x="284251" y="1542128"/>
            <a:ext cx="1282723" cy="369332"/>
          </a:xfrm>
          <a:prstGeom prst="rect">
            <a:avLst/>
          </a:prstGeom>
        </p:spPr>
        <p:txBody>
          <a:bodyPr wrap="none">
            <a:spAutoFit/>
          </a:bodyPr>
          <a:lstStyle/>
          <a:p>
            <a:r>
              <a:rPr lang="en-US" dirty="0">
                <a:latin typeface="Calibri" panose="020F0502020204030204" pitchFamily="34" charset="0"/>
                <a:cs typeface="Calibri" panose="020F0502020204030204" pitchFamily="34" charset="0"/>
              </a:rPr>
              <a:t>Moyen-Orient</a:t>
            </a:r>
            <a:endParaRPr lang="en-GB" dirty="0"/>
          </a:p>
        </p:txBody>
      </p:sp>
      <p:sp>
        <p:nvSpPr>
          <p:cNvPr id="22" name="object 39"/>
          <p:cNvSpPr txBox="1"/>
          <p:nvPr/>
        </p:nvSpPr>
        <p:spPr>
          <a:xfrm>
            <a:off x="1895474" y="5811278"/>
            <a:ext cx="328219" cy="104837"/>
          </a:xfrm>
          <a:prstGeom prst="rect">
            <a:avLst/>
          </a:prstGeom>
          <a:solidFill>
            <a:schemeClr val="bg1"/>
          </a:solidFill>
        </p:spPr>
        <p:txBody>
          <a:bodyPr vert="horz" wrap="square" lIns="0" tIns="12383" rIns="0" bIns="0" rtlCol="0">
            <a:spAutoFit/>
          </a:bodyPr>
          <a:lstStyle/>
          <a:p>
            <a:pPr marL="9525" algn="r">
              <a:spcBef>
                <a:spcPts val="98"/>
              </a:spcBef>
            </a:pPr>
            <a:r>
              <a:rPr lang="fr-FR" sz="600" b="1" dirty="0" smtClean="0"/>
              <a:t>Industrie</a:t>
            </a:r>
            <a:endParaRPr lang="fr-FR" sz="600" b="1" dirty="0">
              <a:latin typeface="Arial MT"/>
              <a:cs typeface="Arial MT"/>
            </a:endParaRPr>
          </a:p>
        </p:txBody>
      </p:sp>
      <p:sp>
        <p:nvSpPr>
          <p:cNvPr id="24" name="object 39"/>
          <p:cNvSpPr txBox="1"/>
          <p:nvPr/>
        </p:nvSpPr>
        <p:spPr>
          <a:xfrm>
            <a:off x="3695700" y="5820804"/>
            <a:ext cx="1238249" cy="10483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Services commercial et public</a:t>
            </a:r>
            <a:endParaRPr lang="fr-FR" sz="600" b="1" dirty="0">
              <a:latin typeface="Arial MT"/>
              <a:cs typeface="Arial MT"/>
            </a:endParaRPr>
          </a:p>
        </p:txBody>
      </p:sp>
      <p:sp>
        <p:nvSpPr>
          <p:cNvPr id="25" name="object 39"/>
          <p:cNvSpPr txBox="1"/>
          <p:nvPr/>
        </p:nvSpPr>
        <p:spPr>
          <a:xfrm>
            <a:off x="5151966" y="5803870"/>
            <a:ext cx="789516" cy="10483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Agriculture/Forestier</a:t>
            </a:r>
            <a:endParaRPr lang="fr-FR" sz="600" b="1" dirty="0">
              <a:latin typeface="Arial MT"/>
              <a:cs typeface="Arial MT"/>
            </a:endParaRPr>
          </a:p>
        </p:txBody>
      </p:sp>
      <p:sp>
        <p:nvSpPr>
          <p:cNvPr id="26" name="object 39"/>
          <p:cNvSpPr txBox="1"/>
          <p:nvPr/>
        </p:nvSpPr>
        <p:spPr>
          <a:xfrm>
            <a:off x="6159499" y="5808104"/>
            <a:ext cx="550334" cy="10483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Non spécifié</a:t>
            </a:r>
            <a:endParaRPr lang="fr-FR" sz="600" b="1" dirty="0">
              <a:latin typeface="Arial MT"/>
              <a:cs typeface="Arial MT"/>
            </a:endParaRPr>
          </a:p>
        </p:txBody>
      </p:sp>
      <p:sp>
        <p:nvSpPr>
          <p:cNvPr id="27" name="object 39"/>
          <p:cNvSpPr txBox="1"/>
          <p:nvPr/>
        </p:nvSpPr>
        <p:spPr>
          <a:xfrm>
            <a:off x="6913033" y="5799639"/>
            <a:ext cx="723899" cy="179216"/>
          </a:xfrm>
          <a:prstGeom prst="rect">
            <a:avLst/>
          </a:prstGeom>
          <a:solidFill>
            <a:schemeClr val="bg1"/>
          </a:solidFill>
        </p:spPr>
        <p:txBody>
          <a:bodyPr vert="horz" wrap="square" lIns="0" tIns="12383" rIns="0" bIns="0" rtlCol="0">
            <a:spAutoFit/>
          </a:bodyPr>
          <a:lstStyle/>
          <a:p>
            <a:pPr marL="9525">
              <a:spcBef>
                <a:spcPts val="98"/>
              </a:spcBef>
            </a:pPr>
            <a:r>
              <a:rPr lang="fr-FR" sz="500" b="1" dirty="0" smtClean="0">
                <a:latin typeface="Arial MT"/>
                <a:cs typeface="Arial MT"/>
              </a:rPr>
              <a:t>Pas de consommation </a:t>
            </a:r>
          </a:p>
          <a:p>
            <a:pPr marL="9525">
              <a:spcBef>
                <a:spcPts val="98"/>
              </a:spcBef>
            </a:pPr>
            <a:r>
              <a:rPr lang="fr-FR" sz="500" b="1" dirty="0" smtClean="0">
                <a:latin typeface="Arial MT"/>
                <a:cs typeface="Arial MT"/>
              </a:rPr>
              <a:t>d’énergie</a:t>
            </a:r>
            <a:endParaRPr lang="fr-FR" sz="500" b="1" dirty="0">
              <a:latin typeface="Arial MT"/>
              <a:cs typeface="Arial MT"/>
            </a:endParaRPr>
          </a:p>
        </p:txBody>
      </p:sp>
      <p:sp>
        <p:nvSpPr>
          <p:cNvPr id="28" name="object 39"/>
          <p:cNvSpPr txBox="1"/>
          <p:nvPr/>
        </p:nvSpPr>
        <p:spPr>
          <a:xfrm>
            <a:off x="7768165" y="5799636"/>
            <a:ext cx="300568" cy="11112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Pêche</a:t>
            </a:r>
            <a:endParaRPr lang="fr-FR" sz="600" b="1" dirty="0">
              <a:latin typeface="Arial MT"/>
              <a:cs typeface="Arial MT"/>
            </a:endParaRPr>
          </a:p>
        </p:txBody>
      </p:sp>
      <p:sp>
        <p:nvSpPr>
          <p:cNvPr id="29" name="ZoneTexte 28"/>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2131284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lumMod val="50000"/>
                    <a:lumOff val="50000"/>
                  </a:prstClr>
                </a:solidFill>
              </a:rPr>
              <a:t>B.2.1 - CONSOMMATION FINALE D'ÉNERGIE</a:t>
            </a:r>
            <a:endParaRPr lang="el-GR" sz="2800" dirty="0"/>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pPr/>
              <a:t>5</a:t>
            </a:fld>
            <a:endParaRPr lang="en-US">
              <a:solidFill>
                <a:schemeClr val="bg1"/>
              </a:solidFill>
            </a:endParaRPr>
          </a:p>
        </p:txBody>
      </p:sp>
      <p:sp>
        <p:nvSpPr>
          <p:cNvPr id="4" name="Segnaposto contenuto 2">
            <a:extLst>
              <a:ext uri="{FF2B5EF4-FFF2-40B4-BE49-F238E27FC236}">
                <a16:creationId xmlns:a16="http://schemas.microsoft.com/office/drawing/2014/main" xmlns="" id="{86F2EB93-A63A-4210-B86A-E5FCAD7D8D7F}"/>
              </a:ext>
            </a:extLst>
          </p:cNvPr>
          <p:cNvSpPr txBox="1">
            <a:spLocks/>
          </p:cNvSpPr>
          <p:nvPr/>
        </p:nvSpPr>
        <p:spPr>
          <a:xfrm>
            <a:off x="457200" y="1036320"/>
            <a:ext cx="8229600"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400" b="1" u="sng" dirty="0">
                <a:latin typeface="Calibri" panose="020F0502020204030204" pitchFamily="34" charset="0"/>
                <a:cs typeface="Calibri" panose="020F0502020204030204" pitchFamily="34" charset="0"/>
              </a:rPr>
              <a:t>CONTEXTE - </a:t>
            </a:r>
            <a:r>
              <a:rPr lang="en-US" sz="1800" u="sng" dirty="0">
                <a:latin typeface="Calibri" panose="020F0502020204030204" pitchFamily="34" charset="0"/>
                <a:cs typeface="Calibri" panose="020F0502020204030204" pitchFamily="34" charset="0"/>
              </a:rPr>
              <a:t>Consommation finale totale d'énergie par secteur </a:t>
            </a:r>
            <a:endParaRPr lang="en-US" sz="2400" b="1" dirty="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en-US" sz="2400" b="1" i="1" dirty="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sp>
        <p:nvSpPr>
          <p:cNvPr id="10" name="Rectangle 9"/>
          <p:cNvSpPr/>
          <p:nvPr/>
        </p:nvSpPr>
        <p:spPr>
          <a:xfrm>
            <a:off x="3303037" y="1643449"/>
            <a:ext cx="477727" cy="1666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6" name="Picture 5"/>
          <p:cNvPicPr>
            <a:picLocks noChangeAspect="1"/>
          </p:cNvPicPr>
          <p:nvPr/>
        </p:nvPicPr>
        <p:blipFill>
          <a:blip r:embed="rId3"/>
          <a:stretch>
            <a:fillRect/>
          </a:stretch>
        </p:blipFill>
        <p:spPr>
          <a:xfrm>
            <a:off x="3541900" y="-2157282"/>
            <a:ext cx="7126842" cy="341406"/>
          </a:xfrm>
          <a:prstGeom prst="rect">
            <a:avLst/>
          </a:prstGeom>
        </p:spPr>
      </p:pic>
      <p:pic>
        <p:nvPicPr>
          <p:cNvPr id="23" name="Picture 22"/>
          <p:cNvPicPr>
            <a:picLocks noChangeAspect="1"/>
          </p:cNvPicPr>
          <p:nvPr/>
        </p:nvPicPr>
        <p:blipFill>
          <a:blip r:embed="rId4"/>
          <a:stretch>
            <a:fillRect/>
          </a:stretch>
        </p:blipFill>
        <p:spPr>
          <a:xfrm>
            <a:off x="1685835" y="5724835"/>
            <a:ext cx="6492803" cy="286537"/>
          </a:xfrm>
          <a:prstGeom prst="rect">
            <a:avLst/>
          </a:prstGeom>
        </p:spPr>
      </p:pic>
      <p:sp>
        <p:nvSpPr>
          <p:cNvPr id="19" name="Rectangle 18"/>
          <p:cNvSpPr/>
          <p:nvPr/>
        </p:nvSpPr>
        <p:spPr>
          <a:xfrm>
            <a:off x="4155796" y="5455764"/>
            <a:ext cx="832407" cy="369332"/>
          </a:xfrm>
          <a:prstGeom prst="rect">
            <a:avLst/>
          </a:prstGeom>
        </p:spPr>
        <p:txBody>
          <a:bodyPr wrap="none">
            <a:spAutoFit/>
          </a:bodyPr>
          <a:lstStyle/>
          <a:p>
            <a:r>
              <a:rPr lang="en-US" dirty="0"/>
              <a:t>Tunisie</a:t>
            </a:r>
            <a:endParaRPr lang="el-GR" dirty="0"/>
          </a:p>
        </p:txBody>
      </p:sp>
      <p:pic>
        <p:nvPicPr>
          <p:cNvPr id="7" name="Picture 6"/>
          <p:cNvPicPr>
            <a:picLocks noChangeAspect="1"/>
          </p:cNvPicPr>
          <p:nvPr/>
        </p:nvPicPr>
        <p:blipFill>
          <a:blip r:embed="rId5"/>
          <a:stretch>
            <a:fillRect/>
          </a:stretch>
        </p:blipFill>
        <p:spPr>
          <a:xfrm>
            <a:off x="1455437" y="1422530"/>
            <a:ext cx="6233125" cy="2700000"/>
          </a:xfrm>
          <a:prstGeom prst="rect">
            <a:avLst/>
          </a:prstGeom>
        </p:spPr>
      </p:pic>
      <p:pic>
        <p:nvPicPr>
          <p:cNvPr id="8" name="Picture 7"/>
          <p:cNvPicPr>
            <a:picLocks noChangeAspect="1"/>
          </p:cNvPicPr>
          <p:nvPr/>
        </p:nvPicPr>
        <p:blipFill>
          <a:blip r:embed="rId6" cstate="print"/>
          <a:stretch>
            <a:fillRect/>
          </a:stretch>
        </p:blipFill>
        <p:spPr>
          <a:xfrm>
            <a:off x="3131999" y="4194923"/>
            <a:ext cx="2880000" cy="1236600"/>
          </a:xfrm>
          <a:prstGeom prst="rect">
            <a:avLst/>
          </a:prstGeom>
        </p:spPr>
      </p:pic>
      <p:pic>
        <p:nvPicPr>
          <p:cNvPr id="13" name="Picture 12"/>
          <p:cNvPicPr>
            <a:picLocks noChangeAspect="1"/>
          </p:cNvPicPr>
          <p:nvPr/>
        </p:nvPicPr>
        <p:blipFill>
          <a:blip r:embed="rId7" cstate="print"/>
          <a:stretch>
            <a:fillRect/>
          </a:stretch>
        </p:blipFill>
        <p:spPr>
          <a:xfrm>
            <a:off x="3252623" y="5383424"/>
            <a:ext cx="432000" cy="432000"/>
          </a:xfrm>
          <a:prstGeom prst="rect">
            <a:avLst/>
          </a:prstGeom>
        </p:spPr>
      </p:pic>
      <p:sp>
        <p:nvSpPr>
          <p:cNvPr id="14" name="Rectangle 13"/>
          <p:cNvSpPr/>
          <p:nvPr/>
        </p:nvSpPr>
        <p:spPr>
          <a:xfrm>
            <a:off x="5440838" y="6076671"/>
            <a:ext cx="3607400" cy="246221"/>
          </a:xfrm>
          <a:prstGeom prst="rect">
            <a:avLst/>
          </a:prstGeom>
        </p:spPr>
        <p:txBody>
          <a:bodyPr wrap="square">
            <a:spAutoFit/>
          </a:bodyPr>
          <a:lstStyle/>
          <a:p>
            <a:r>
              <a:rPr lang="en-US" sz="1000" dirty="0"/>
              <a:t>Source : IEA Data Services. https://www.iea.org/data-and-statistics</a:t>
            </a:r>
            <a:endParaRPr lang="el-GR" sz="1000" dirty="0"/>
          </a:p>
        </p:txBody>
      </p:sp>
      <p:sp>
        <p:nvSpPr>
          <p:cNvPr id="15" name="Rectangle 14"/>
          <p:cNvSpPr/>
          <p:nvPr/>
        </p:nvSpPr>
        <p:spPr>
          <a:xfrm>
            <a:off x="284251" y="1542128"/>
            <a:ext cx="727763" cy="369332"/>
          </a:xfrm>
          <a:prstGeom prst="rect">
            <a:avLst/>
          </a:prstGeom>
        </p:spPr>
        <p:txBody>
          <a:bodyPr wrap="none">
            <a:spAutoFit/>
          </a:bodyPr>
          <a:lstStyle/>
          <a:p>
            <a:r>
              <a:rPr lang="en-US" dirty="0">
                <a:latin typeface="Calibri" panose="020F0502020204030204" pitchFamily="34" charset="0"/>
                <a:cs typeface="Calibri" panose="020F0502020204030204" pitchFamily="34" charset="0"/>
              </a:rPr>
              <a:t>Afrique</a:t>
            </a:r>
            <a:endParaRPr lang="en-GB" dirty="0"/>
          </a:p>
        </p:txBody>
      </p:sp>
      <p:sp>
        <p:nvSpPr>
          <p:cNvPr id="16" name="object 39"/>
          <p:cNvSpPr txBox="1"/>
          <p:nvPr/>
        </p:nvSpPr>
        <p:spPr>
          <a:xfrm>
            <a:off x="1895474" y="5811278"/>
            <a:ext cx="328219" cy="104837"/>
          </a:xfrm>
          <a:prstGeom prst="rect">
            <a:avLst/>
          </a:prstGeom>
          <a:solidFill>
            <a:schemeClr val="bg1"/>
          </a:solidFill>
        </p:spPr>
        <p:txBody>
          <a:bodyPr vert="horz" wrap="square" lIns="0" tIns="12383" rIns="0" bIns="0" rtlCol="0">
            <a:spAutoFit/>
          </a:bodyPr>
          <a:lstStyle/>
          <a:p>
            <a:pPr marL="9525" algn="r">
              <a:spcBef>
                <a:spcPts val="98"/>
              </a:spcBef>
            </a:pPr>
            <a:r>
              <a:rPr lang="fr-FR" sz="600" b="1" dirty="0" smtClean="0"/>
              <a:t>Industrie</a:t>
            </a:r>
            <a:endParaRPr lang="fr-FR" sz="600" b="1" dirty="0">
              <a:latin typeface="Arial MT"/>
              <a:cs typeface="Arial MT"/>
            </a:endParaRPr>
          </a:p>
        </p:txBody>
      </p:sp>
      <p:sp>
        <p:nvSpPr>
          <p:cNvPr id="17" name="object 39"/>
          <p:cNvSpPr txBox="1"/>
          <p:nvPr/>
        </p:nvSpPr>
        <p:spPr>
          <a:xfrm>
            <a:off x="3695700" y="5820804"/>
            <a:ext cx="1238249" cy="10483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Services commercial et public</a:t>
            </a:r>
            <a:endParaRPr lang="fr-FR" sz="600" b="1" dirty="0">
              <a:latin typeface="Arial MT"/>
              <a:cs typeface="Arial MT"/>
            </a:endParaRPr>
          </a:p>
        </p:txBody>
      </p:sp>
      <p:sp>
        <p:nvSpPr>
          <p:cNvPr id="18" name="object 39"/>
          <p:cNvSpPr txBox="1"/>
          <p:nvPr/>
        </p:nvSpPr>
        <p:spPr>
          <a:xfrm>
            <a:off x="5151966" y="5803870"/>
            <a:ext cx="789516" cy="10483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Agriculture/Forestier</a:t>
            </a:r>
            <a:endParaRPr lang="fr-FR" sz="600" b="1" dirty="0">
              <a:latin typeface="Arial MT"/>
              <a:cs typeface="Arial MT"/>
            </a:endParaRPr>
          </a:p>
        </p:txBody>
      </p:sp>
      <p:sp>
        <p:nvSpPr>
          <p:cNvPr id="20" name="object 39"/>
          <p:cNvSpPr txBox="1"/>
          <p:nvPr/>
        </p:nvSpPr>
        <p:spPr>
          <a:xfrm>
            <a:off x="6159499" y="5808104"/>
            <a:ext cx="550334" cy="10483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Non spécifié</a:t>
            </a:r>
            <a:endParaRPr lang="fr-FR" sz="600" b="1" dirty="0">
              <a:latin typeface="Arial MT"/>
              <a:cs typeface="Arial MT"/>
            </a:endParaRPr>
          </a:p>
        </p:txBody>
      </p:sp>
      <p:sp>
        <p:nvSpPr>
          <p:cNvPr id="21" name="object 39"/>
          <p:cNvSpPr txBox="1"/>
          <p:nvPr/>
        </p:nvSpPr>
        <p:spPr>
          <a:xfrm>
            <a:off x="6913033" y="5799639"/>
            <a:ext cx="723899" cy="179216"/>
          </a:xfrm>
          <a:prstGeom prst="rect">
            <a:avLst/>
          </a:prstGeom>
          <a:solidFill>
            <a:schemeClr val="bg1"/>
          </a:solidFill>
        </p:spPr>
        <p:txBody>
          <a:bodyPr vert="horz" wrap="square" lIns="0" tIns="12383" rIns="0" bIns="0" rtlCol="0">
            <a:spAutoFit/>
          </a:bodyPr>
          <a:lstStyle/>
          <a:p>
            <a:pPr marL="9525">
              <a:spcBef>
                <a:spcPts val="98"/>
              </a:spcBef>
            </a:pPr>
            <a:r>
              <a:rPr lang="fr-FR" sz="500" b="1" dirty="0" smtClean="0">
                <a:latin typeface="Arial MT"/>
                <a:cs typeface="Arial MT"/>
              </a:rPr>
              <a:t>Pas de consommation </a:t>
            </a:r>
          </a:p>
          <a:p>
            <a:pPr marL="9525">
              <a:spcBef>
                <a:spcPts val="98"/>
              </a:spcBef>
            </a:pPr>
            <a:r>
              <a:rPr lang="fr-FR" sz="500" b="1" dirty="0" smtClean="0">
                <a:latin typeface="Arial MT"/>
                <a:cs typeface="Arial MT"/>
              </a:rPr>
              <a:t>d’énergie</a:t>
            </a:r>
            <a:endParaRPr lang="fr-FR" sz="500" b="1" dirty="0">
              <a:latin typeface="Arial MT"/>
              <a:cs typeface="Arial MT"/>
            </a:endParaRPr>
          </a:p>
        </p:txBody>
      </p:sp>
      <p:sp>
        <p:nvSpPr>
          <p:cNvPr id="22" name="object 39"/>
          <p:cNvSpPr txBox="1"/>
          <p:nvPr/>
        </p:nvSpPr>
        <p:spPr>
          <a:xfrm>
            <a:off x="7768165" y="5799636"/>
            <a:ext cx="300568" cy="11112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Pêche</a:t>
            </a:r>
            <a:endParaRPr lang="fr-FR" sz="600" b="1" dirty="0">
              <a:latin typeface="Arial MT"/>
              <a:cs typeface="Arial MT"/>
            </a:endParaRPr>
          </a:p>
        </p:txBody>
      </p:sp>
      <p:sp>
        <p:nvSpPr>
          <p:cNvPr id="24" name="ZoneTexte 23"/>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4197425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lumMod val="50000"/>
                    <a:lumOff val="50000"/>
                  </a:prstClr>
                </a:solidFill>
              </a:rPr>
              <a:t>B.2.1 - CONSOMMATION FINALE D'ÉNERGIE</a:t>
            </a:r>
            <a:endParaRPr lang="el-GR" sz="2800" dirty="0"/>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pPr/>
              <a:t>6</a:t>
            </a:fld>
            <a:endParaRPr lang="en-US">
              <a:solidFill>
                <a:schemeClr val="bg1"/>
              </a:solidFill>
            </a:endParaRPr>
          </a:p>
        </p:txBody>
      </p:sp>
      <p:sp>
        <p:nvSpPr>
          <p:cNvPr id="4" name="Segnaposto contenuto 2">
            <a:extLst>
              <a:ext uri="{FF2B5EF4-FFF2-40B4-BE49-F238E27FC236}">
                <a16:creationId xmlns:a16="http://schemas.microsoft.com/office/drawing/2014/main" xmlns="" id="{86F2EB93-A63A-4210-B86A-E5FCAD7D8D7F}"/>
              </a:ext>
            </a:extLst>
          </p:cNvPr>
          <p:cNvSpPr txBox="1">
            <a:spLocks/>
          </p:cNvSpPr>
          <p:nvPr/>
        </p:nvSpPr>
        <p:spPr>
          <a:xfrm>
            <a:off x="457200" y="1036320"/>
            <a:ext cx="8229600"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400" b="1" u="sng" dirty="0">
                <a:latin typeface="Calibri" panose="020F0502020204030204" pitchFamily="34" charset="0"/>
                <a:cs typeface="Calibri" panose="020F0502020204030204" pitchFamily="34" charset="0"/>
              </a:rPr>
              <a:t>CONTEXTE - </a:t>
            </a:r>
            <a:r>
              <a:rPr lang="en-US" sz="1800" u="sng" dirty="0">
                <a:latin typeface="Calibri" panose="020F0502020204030204" pitchFamily="34" charset="0"/>
                <a:cs typeface="Calibri" panose="020F0502020204030204" pitchFamily="34" charset="0"/>
              </a:rPr>
              <a:t>Consommation d'électricité par secteur </a:t>
            </a:r>
          </a:p>
          <a:p>
            <a:pPr marL="0" indent="0">
              <a:buFont typeface="Arial" panose="020B0604020202020204" pitchFamily="34" charset="0"/>
              <a:buNone/>
            </a:pPr>
            <a:endParaRPr lang="en-US" sz="2400" b="1" dirty="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en-US" sz="2400" b="1" i="1" dirty="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sp>
        <p:nvSpPr>
          <p:cNvPr id="10" name="Rectangle 9"/>
          <p:cNvSpPr/>
          <p:nvPr/>
        </p:nvSpPr>
        <p:spPr>
          <a:xfrm>
            <a:off x="3303037" y="1643449"/>
            <a:ext cx="477727" cy="1666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23" name="Picture 22"/>
          <p:cNvPicPr>
            <a:picLocks noChangeAspect="1"/>
          </p:cNvPicPr>
          <p:nvPr/>
        </p:nvPicPr>
        <p:blipFill>
          <a:blip r:embed="rId3"/>
          <a:stretch>
            <a:fillRect/>
          </a:stretch>
        </p:blipFill>
        <p:spPr>
          <a:xfrm>
            <a:off x="1685835" y="5712135"/>
            <a:ext cx="6492803" cy="286537"/>
          </a:xfrm>
          <a:prstGeom prst="rect">
            <a:avLst/>
          </a:prstGeom>
        </p:spPr>
      </p:pic>
      <p:pic>
        <p:nvPicPr>
          <p:cNvPr id="12" name="Picture 11"/>
          <p:cNvPicPr>
            <a:picLocks noChangeAspect="1"/>
          </p:cNvPicPr>
          <p:nvPr/>
        </p:nvPicPr>
        <p:blipFill>
          <a:blip r:embed="rId4"/>
          <a:stretch>
            <a:fillRect/>
          </a:stretch>
        </p:blipFill>
        <p:spPr>
          <a:xfrm>
            <a:off x="1483590" y="1444164"/>
            <a:ext cx="6172675" cy="2700000"/>
          </a:xfrm>
          <a:prstGeom prst="rect">
            <a:avLst/>
          </a:prstGeom>
        </p:spPr>
      </p:pic>
      <p:grpSp>
        <p:nvGrpSpPr>
          <p:cNvPr id="17" name="Group 16"/>
          <p:cNvGrpSpPr/>
          <p:nvPr/>
        </p:nvGrpSpPr>
        <p:grpSpPr>
          <a:xfrm>
            <a:off x="150884" y="4166422"/>
            <a:ext cx="8847066" cy="1630777"/>
            <a:chOff x="150884" y="4166422"/>
            <a:chExt cx="8847066" cy="1630777"/>
          </a:xfrm>
        </p:grpSpPr>
        <p:sp>
          <p:nvSpPr>
            <p:cNvPr id="9" name="Rectangle 8"/>
            <p:cNvSpPr/>
            <p:nvPr/>
          </p:nvSpPr>
          <p:spPr>
            <a:xfrm>
              <a:off x="1337022" y="5427867"/>
              <a:ext cx="697627" cy="369332"/>
            </a:xfrm>
            <a:prstGeom prst="rect">
              <a:avLst/>
            </a:prstGeom>
          </p:spPr>
          <p:txBody>
            <a:bodyPr wrap="none">
              <a:spAutoFit/>
            </a:bodyPr>
            <a:lstStyle/>
            <a:p>
              <a:r>
                <a:rPr lang="en-US" dirty="0"/>
                <a:t>Espagne</a:t>
              </a:r>
              <a:endParaRPr lang="el-GR" dirty="0"/>
            </a:p>
          </p:txBody>
        </p:sp>
        <p:sp>
          <p:nvSpPr>
            <p:cNvPr id="19" name="Rectangle 18"/>
            <p:cNvSpPr/>
            <p:nvPr/>
          </p:nvSpPr>
          <p:spPr>
            <a:xfrm>
              <a:off x="4332055" y="5427867"/>
              <a:ext cx="584199" cy="369332"/>
            </a:xfrm>
            <a:prstGeom prst="rect">
              <a:avLst/>
            </a:prstGeom>
          </p:spPr>
          <p:txBody>
            <a:bodyPr wrap="none">
              <a:spAutoFit/>
            </a:bodyPr>
            <a:lstStyle/>
            <a:p>
              <a:r>
                <a:rPr lang="en-US" dirty="0"/>
                <a:t>Italie</a:t>
              </a:r>
              <a:endParaRPr lang="el-GR" dirty="0"/>
            </a:p>
          </p:txBody>
        </p:sp>
        <p:sp>
          <p:nvSpPr>
            <p:cNvPr id="20" name="Rectangle 19"/>
            <p:cNvSpPr/>
            <p:nvPr/>
          </p:nvSpPr>
          <p:spPr>
            <a:xfrm>
              <a:off x="7244538" y="5427867"/>
              <a:ext cx="851708" cy="369332"/>
            </a:xfrm>
            <a:prstGeom prst="rect">
              <a:avLst/>
            </a:prstGeom>
          </p:spPr>
          <p:txBody>
            <a:bodyPr wrap="none">
              <a:spAutoFit/>
            </a:bodyPr>
            <a:lstStyle/>
            <a:p>
              <a:r>
                <a:rPr lang="en-US" dirty="0"/>
                <a:t>Grèce</a:t>
              </a:r>
              <a:endParaRPr lang="el-GR" dirty="0"/>
            </a:p>
          </p:txBody>
        </p:sp>
        <p:pic>
          <p:nvPicPr>
            <p:cNvPr id="13" name="Picture 12"/>
            <p:cNvPicPr>
              <a:picLocks noChangeAspect="1"/>
            </p:cNvPicPr>
            <p:nvPr/>
          </p:nvPicPr>
          <p:blipFill>
            <a:blip r:embed="rId5" cstate="print"/>
            <a:stretch>
              <a:fillRect/>
            </a:stretch>
          </p:blipFill>
          <p:spPr>
            <a:xfrm>
              <a:off x="150884" y="4169380"/>
              <a:ext cx="2880000" cy="1258487"/>
            </a:xfrm>
            <a:prstGeom prst="rect">
              <a:avLst/>
            </a:prstGeom>
          </p:spPr>
        </p:pic>
        <p:pic>
          <p:nvPicPr>
            <p:cNvPr id="15" name="Picture 14"/>
            <p:cNvPicPr>
              <a:picLocks noChangeAspect="1"/>
            </p:cNvPicPr>
            <p:nvPr/>
          </p:nvPicPr>
          <p:blipFill>
            <a:blip r:embed="rId6" cstate="print"/>
            <a:stretch>
              <a:fillRect/>
            </a:stretch>
          </p:blipFill>
          <p:spPr>
            <a:xfrm>
              <a:off x="3129928" y="4166422"/>
              <a:ext cx="2880000" cy="1239187"/>
            </a:xfrm>
            <a:prstGeom prst="rect">
              <a:avLst/>
            </a:prstGeom>
          </p:spPr>
        </p:pic>
        <p:pic>
          <p:nvPicPr>
            <p:cNvPr id="16" name="Picture 15"/>
            <p:cNvPicPr>
              <a:picLocks noChangeAspect="1"/>
            </p:cNvPicPr>
            <p:nvPr/>
          </p:nvPicPr>
          <p:blipFill>
            <a:blip r:embed="rId7" cstate="print"/>
            <a:stretch>
              <a:fillRect/>
            </a:stretch>
          </p:blipFill>
          <p:spPr>
            <a:xfrm>
              <a:off x="6117950" y="4166422"/>
              <a:ext cx="2880000" cy="1228235"/>
            </a:xfrm>
            <a:prstGeom prst="rect">
              <a:avLst/>
            </a:prstGeom>
          </p:spPr>
        </p:pic>
      </p:grpSp>
      <p:pic>
        <p:nvPicPr>
          <p:cNvPr id="18" name="Picture 17"/>
          <p:cNvPicPr>
            <a:picLocks noChangeAspect="1"/>
          </p:cNvPicPr>
          <p:nvPr/>
        </p:nvPicPr>
        <p:blipFill>
          <a:blip r:embed="rId8" cstate="print"/>
          <a:stretch>
            <a:fillRect/>
          </a:stretch>
        </p:blipFill>
        <p:spPr>
          <a:xfrm>
            <a:off x="6258678" y="5416407"/>
            <a:ext cx="432000" cy="432000"/>
          </a:xfrm>
          <a:prstGeom prst="rect">
            <a:avLst/>
          </a:prstGeom>
        </p:spPr>
      </p:pic>
      <p:pic>
        <p:nvPicPr>
          <p:cNvPr id="21" name="Picture 20"/>
          <p:cNvPicPr>
            <a:picLocks noChangeAspect="1"/>
          </p:cNvPicPr>
          <p:nvPr/>
        </p:nvPicPr>
        <p:blipFill>
          <a:blip r:embed="rId9" cstate="print"/>
          <a:stretch>
            <a:fillRect/>
          </a:stretch>
        </p:blipFill>
        <p:spPr>
          <a:xfrm>
            <a:off x="3264483" y="5384199"/>
            <a:ext cx="432000" cy="432000"/>
          </a:xfrm>
          <a:prstGeom prst="rect">
            <a:avLst/>
          </a:prstGeom>
        </p:spPr>
      </p:pic>
      <p:pic>
        <p:nvPicPr>
          <p:cNvPr id="22" name="Picture 21"/>
          <p:cNvPicPr>
            <a:picLocks noChangeAspect="1"/>
          </p:cNvPicPr>
          <p:nvPr/>
        </p:nvPicPr>
        <p:blipFill>
          <a:blip r:embed="rId10" cstate="print"/>
          <a:stretch>
            <a:fillRect/>
          </a:stretch>
        </p:blipFill>
        <p:spPr>
          <a:xfrm>
            <a:off x="279355" y="5427867"/>
            <a:ext cx="432000" cy="432000"/>
          </a:xfrm>
          <a:prstGeom prst="rect">
            <a:avLst/>
          </a:prstGeom>
        </p:spPr>
      </p:pic>
      <p:sp>
        <p:nvSpPr>
          <p:cNvPr id="24" name="Rectangle 23"/>
          <p:cNvSpPr/>
          <p:nvPr/>
        </p:nvSpPr>
        <p:spPr>
          <a:xfrm>
            <a:off x="5440838" y="6076671"/>
            <a:ext cx="3607400" cy="246221"/>
          </a:xfrm>
          <a:prstGeom prst="rect">
            <a:avLst/>
          </a:prstGeom>
        </p:spPr>
        <p:txBody>
          <a:bodyPr wrap="square">
            <a:spAutoFit/>
          </a:bodyPr>
          <a:lstStyle/>
          <a:p>
            <a:r>
              <a:rPr lang="en-US" sz="1000" dirty="0"/>
              <a:t>Source : IEA Data Services. https://www.iea.org/data-and-statistics</a:t>
            </a:r>
            <a:endParaRPr lang="el-GR" sz="1000" dirty="0"/>
          </a:p>
        </p:txBody>
      </p:sp>
      <p:sp>
        <p:nvSpPr>
          <p:cNvPr id="25" name="Rectangle 24"/>
          <p:cNvSpPr/>
          <p:nvPr/>
        </p:nvSpPr>
        <p:spPr>
          <a:xfrm>
            <a:off x="284251" y="1542128"/>
            <a:ext cx="854208" cy="369332"/>
          </a:xfrm>
          <a:prstGeom prst="rect">
            <a:avLst/>
          </a:prstGeom>
        </p:spPr>
        <p:txBody>
          <a:bodyPr wrap="none">
            <a:spAutoFit/>
          </a:bodyPr>
          <a:lstStyle/>
          <a:p>
            <a:r>
              <a:rPr lang="en-US" dirty="0">
                <a:latin typeface="Calibri" panose="020F0502020204030204" pitchFamily="34" charset="0"/>
                <a:cs typeface="Calibri" panose="020F0502020204030204" pitchFamily="34" charset="0"/>
              </a:rPr>
              <a:t>Europe</a:t>
            </a:r>
            <a:endParaRPr lang="en-GB" dirty="0"/>
          </a:p>
        </p:txBody>
      </p:sp>
      <p:sp>
        <p:nvSpPr>
          <p:cNvPr id="26" name="object 39"/>
          <p:cNvSpPr txBox="1"/>
          <p:nvPr/>
        </p:nvSpPr>
        <p:spPr>
          <a:xfrm>
            <a:off x="1895474" y="5811278"/>
            <a:ext cx="328219" cy="104837"/>
          </a:xfrm>
          <a:prstGeom prst="rect">
            <a:avLst/>
          </a:prstGeom>
          <a:solidFill>
            <a:schemeClr val="bg1"/>
          </a:solidFill>
        </p:spPr>
        <p:txBody>
          <a:bodyPr vert="horz" wrap="square" lIns="0" tIns="12383" rIns="0" bIns="0" rtlCol="0">
            <a:spAutoFit/>
          </a:bodyPr>
          <a:lstStyle/>
          <a:p>
            <a:pPr marL="9525" algn="r">
              <a:spcBef>
                <a:spcPts val="98"/>
              </a:spcBef>
            </a:pPr>
            <a:r>
              <a:rPr lang="fr-FR" sz="600" b="1" dirty="0" smtClean="0"/>
              <a:t>Industrie</a:t>
            </a:r>
            <a:endParaRPr lang="fr-FR" sz="600" b="1" dirty="0">
              <a:latin typeface="Arial MT"/>
              <a:cs typeface="Arial MT"/>
            </a:endParaRPr>
          </a:p>
        </p:txBody>
      </p:sp>
      <p:sp>
        <p:nvSpPr>
          <p:cNvPr id="27" name="object 39"/>
          <p:cNvSpPr txBox="1"/>
          <p:nvPr/>
        </p:nvSpPr>
        <p:spPr>
          <a:xfrm>
            <a:off x="3695700" y="5820804"/>
            <a:ext cx="1238249" cy="10483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Services commercial et public</a:t>
            </a:r>
            <a:endParaRPr lang="fr-FR" sz="600" b="1" dirty="0">
              <a:latin typeface="Arial MT"/>
              <a:cs typeface="Arial MT"/>
            </a:endParaRPr>
          </a:p>
        </p:txBody>
      </p:sp>
      <p:sp>
        <p:nvSpPr>
          <p:cNvPr id="28" name="object 39"/>
          <p:cNvSpPr txBox="1"/>
          <p:nvPr/>
        </p:nvSpPr>
        <p:spPr>
          <a:xfrm>
            <a:off x="5151966" y="5803870"/>
            <a:ext cx="789516" cy="10483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Agriculture/Forestier</a:t>
            </a:r>
            <a:endParaRPr lang="fr-FR" sz="600" b="1" dirty="0">
              <a:latin typeface="Arial MT"/>
              <a:cs typeface="Arial MT"/>
            </a:endParaRPr>
          </a:p>
        </p:txBody>
      </p:sp>
      <p:sp>
        <p:nvSpPr>
          <p:cNvPr id="29" name="object 39"/>
          <p:cNvSpPr txBox="1"/>
          <p:nvPr/>
        </p:nvSpPr>
        <p:spPr>
          <a:xfrm>
            <a:off x="6159499" y="5808104"/>
            <a:ext cx="550334" cy="10483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Non spécifié</a:t>
            </a:r>
            <a:endParaRPr lang="fr-FR" sz="600" b="1" dirty="0">
              <a:latin typeface="Arial MT"/>
              <a:cs typeface="Arial MT"/>
            </a:endParaRPr>
          </a:p>
        </p:txBody>
      </p:sp>
      <p:sp>
        <p:nvSpPr>
          <p:cNvPr id="30" name="object 39"/>
          <p:cNvSpPr txBox="1"/>
          <p:nvPr/>
        </p:nvSpPr>
        <p:spPr>
          <a:xfrm>
            <a:off x="6913033" y="5799639"/>
            <a:ext cx="723899" cy="179216"/>
          </a:xfrm>
          <a:prstGeom prst="rect">
            <a:avLst/>
          </a:prstGeom>
          <a:solidFill>
            <a:schemeClr val="bg1"/>
          </a:solidFill>
        </p:spPr>
        <p:txBody>
          <a:bodyPr vert="horz" wrap="square" lIns="0" tIns="12383" rIns="0" bIns="0" rtlCol="0">
            <a:spAutoFit/>
          </a:bodyPr>
          <a:lstStyle/>
          <a:p>
            <a:pPr marL="9525">
              <a:spcBef>
                <a:spcPts val="98"/>
              </a:spcBef>
            </a:pPr>
            <a:r>
              <a:rPr lang="fr-FR" sz="500" b="1" dirty="0" smtClean="0">
                <a:latin typeface="Arial MT"/>
                <a:cs typeface="Arial MT"/>
              </a:rPr>
              <a:t>Pas de consommation </a:t>
            </a:r>
          </a:p>
          <a:p>
            <a:pPr marL="9525">
              <a:spcBef>
                <a:spcPts val="98"/>
              </a:spcBef>
            </a:pPr>
            <a:r>
              <a:rPr lang="fr-FR" sz="500" b="1" dirty="0" smtClean="0">
                <a:latin typeface="Arial MT"/>
                <a:cs typeface="Arial MT"/>
              </a:rPr>
              <a:t>d’énergie</a:t>
            </a:r>
            <a:endParaRPr lang="fr-FR" sz="500" b="1" dirty="0">
              <a:latin typeface="Arial MT"/>
              <a:cs typeface="Arial MT"/>
            </a:endParaRPr>
          </a:p>
        </p:txBody>
      </p:sp>
      <p:sp>
        <p:nvSpPr>
          <p:cNvPr id="31" name="object 39"/>
          <p:cNvSpPr txBox="1"/>
          <p:nvPr/>
        </p:nvSpPr>
        <p:spPr>
          <a:xfrm>
            <a:off x="7768165" y="5799636"/>
            <a:ext cx="300568" cy="11112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Pêche</a:t>
            </a:r>
            <a:endParaRPr lang="fr-FR" sz="600" b="1" dirty="0">
              <a:latin typeface="Arial MT"/>
              <a:cs typeface="Arial MT"/>
            </a:endParaRPr>
          </a:p>
        </p:txBody>
      </p:sp>
      <p:sp>
        <p:nvSpPr>
          <p:cNvPr id="32" name="ZoneTexte 31"/>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18140876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lumMod val="50000"/>
                    <a:lumOff val="50000"/>
                  </a:prstClr>
                </a:solidFill>
              </a:rPr>
              <a:t>B.2.1 - CONSOMMATION FINALE D'ÉNERGIE</a:t>
            </a:r>
            <a:endParaRPr lang="el-GR" sz="2800" dirty="0"/>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pPr/>
              <a:t>7</a:t>
            </a:fld>
            <a:endParaRPr lang="en-US">
              <a:solidFill>
                <a:schemeClr val="bg1"/>
              </a:solidFill>
            </a:endParaRPr>
          </a:p>
        </p:txBody>
      </p:sp>
      <p:sp>
        <p:nvSpPr>
          <p:cNvPr id="4" name="Segnaposto contenuto 2">
            <a:extLst>
              <a:ext uri="{FF2B5EF4-FFF2-40B4-BE49-F238E27FC236}">
                <a16:creationId xmlns:a16="http://schemas.microsoft.com/office/drawing/2014/main" xmlns="" id="{86F2EB93-A63A-4210-B86A-E5FCAD7D8D7F}"/>
              </a:ext>
            </a:extLst>
          </p:cNvPr>
          <p:cNvSpPr txBox="1">
            <a:spLocks/>
          </p:cNvSpPr>
          <p:nvPr/>
        </p:nvSpPr>
        <p:spPr>
          <a:xfrm>
            <a:off x="457200" y="1036320"/>
            <a:ext cx="8229600"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400" b="1" u="sng" dirty="0">
                <a:latin typeface="Calibri" panose="020F0502020204030204" pitchFamily="34" charset="0"/>
                <a:cs typeface="Calibri" panose="020F0502020204030204" pitchFamily="34" charset="0"/>
              </a:rPr>
              <a:t>CONTEXTE - </a:t>
            </a:r>
            <a:r>
              <a:rPr lang="en-US" sz="1800" u="sng" dirty="0">
                <a:latin typeface="Calibri" panose="020F0502020204030204" pitchFamily="34" charset="0"/>
                <a:cs typeface="Calibri" panose="020F0502020204030204" pitchFamily="34" charset="0"/>
              </a:rPr>
              <a:t>Consommation finale totale d'énergie par secteur </a:t>
            </a:r>
          </a:p>
          <a:p>
            <a:pPr marL="0" indent="0">
              <a:buFont typeface="Arial" panose="020B0604020202020204" pitchFamily="34" charset="0"/>
              <a:buNone/>
            </a:pPr>
            <a:endParaRPr lang="en-US" sz="2400" b="1" dirty="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en-US" sz="2400" b="1" i="1" dirty="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sp>
        <p:nvSpPr>
          <p:cNvPr id="10" name="Rectangle 9"/>
          <p:cNvSpPr/>
          <p:nvPr/>
        </p:nvSpPr>
        <p:spPr>
          <a:xfrm>
            <a:off x="3303037" y="1643449"/>
            <a:ext cx="477727" cy="1666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6" name="Picture 5"/>
          <p:cNvPicPr>
            <a:picLocks noChangeAspect="1"/>
          </p:cNvPicPr>
          <p:nvPr/>
        </p:nvPicPr>
        <p:blipFill>
          <a:blip r:embed="rId3"/>
          <a:stretch>
            <a:fillRect/>
          </a:stretch>
        </p:blipFill>
        <p:spPr>
          <a:xfrm>
            <a:off x="2223693" y="-787359"/>
            <a:ext cx="7126842" cy="341406"/>
          </a:xfrm>
          <a:prstGeom prst="rect">
            <a:avLst/>
          </a:prstGeom>
        </p:spPr>
      </p:pic>
      <p:pic>
        <p:nvPicPr>
          <p:cNvPr id="23" name="Picture 22"/>
          <p:cNvPicPr>
            <a:picLocks noChangeAspect="1"/>
          </p:cNvPicPr>
          <p:nvPr/>
        </p:nvPicPr>
        <p:blipFill>
          <a:blip r:embed="rId4"/>
          <a:stretch>
            <a:fillRect/>
          </a:stretch>
        </p:blipFill>
        <p:spPr>
          <a:xfrm>
            <a:off x="1685835" y="5724835"/>
            <a:ext cx="6492803" cy="286537"/>
          </a:xfrm>
          <a:prstGeom prst="rect">
            <a:avLst/>
          </a:prstGeom>
        </p:spPr>
      </p:pic>
      <p:grpSp>
        <p:nvGrpSpPr>
          <p:cNvPr id="11" name="Group 10"/>
          <p:cNvGrpSpPr/>
          <p:nvPr/>
        </p:nvGrpSpPr>
        <p:grpSpPr>
          <a:xfrm>
            <a:off x="1586341" y="4165314"/>
            <a:ext cx="5967173" cy="1637030"/>
            <a:chOff x="1586341" y="4139914"/>
            <a:chExt cx="5967173" cy="1637030"/>
          </a:xfrm>
        </p:grpSpPr>
        <p:sp>
          <p:nvSpPr>
            <p:cNvPr id="9" name="Rectangle 8"/>
            <p:cNvSpPr/>
            <p:nvPr/>
          </p:nvSpPr>
          <p:spPr>
            <a:xfrm>
              <a:off x="2620589" y="5407612"/>
              <a:ext cx="811504" cy="369332"/>
            </a:xfrm>
            <a:prstGeom prst="rect">
              <a:avLst/>
            </a:prstGeom>
          </p:spPr>
          <p:txBody>
            <a:bodyPr wrap="none">
              <a:spAutoFit/>
            </a:bodyPr>
            <a:lstStyle/>
            <a:p>
              <a:r>
                <a:rPr lang="en-US" dirty="0"/>
                <a:t>Jordanie</a:t>
              </a:r>
              <a:endParaRPr lang="el-GR" dirty="0"/>
            </a:p>
          </p:txBody>
        </p:sp>
        <p:sp>
          <p:nvSpPr>
            <p:cNvPr id="19" name="Rectangle 18"/>
            <p:cNvSpPr/>
            <p:nvPr/>
          </p:nvSpPr>
          <p:spPr>
            <a:xfrm>
              <a:off x="5615622" y="5407612"/>
              <a:ext cx="995785" cy="369332"/>
            </a:xfrm>
            <a:prstGeom prst="rect">
              <a:avLst/>
            </a:prstGeom>
          </p:spPr>
          <p:txBody>
            <a:bodyPr wrap="none">
              <a:spAutoFit/>
            </a:bodyPr>
            <a:lstStyle/>
            <a:p>
              <a:r>
                <a:rPr lang="en-US" dirty="0"/>
                <a:t>Liban</a:t>
              </a:r>
              <a:endParaRPr lang="el-GR" dirty="0"/>
            </a:p>
          </p:txBody>
        </p:sp>
        <p:pic>
          <p:nvPicPr>
            <p:cNvPr id="7" name="Picture 6"/>
            <p:cNvPicPr>
              <a:picLocks noChangeAspect="1"/>
            </p:cNvPicPr>
            <p:nvPr/>
          </p:nvPicPr>
          <p:blipFill>
            <a:blip r:embed="rId5" cstate="print"/>
            <a:stretch>
              <a:fillRect/>
            </a:stretch>
          </p:blipFill>
          <p:spPr>
            <a:xfrm>
              <a:off x="4673514" y="4145572"/>
              <a:ext cx="2880000" cy="1238037"/>
            </a:xfrm>
            <a:prstGeom prst="rect">
              <a:avLst/>
            </a:prstGeom>
          </p:spPr>
        </p:pic>
        <p:pic>
          <p:nvPicPr>
            <p:cNvPr id="8" name="Picture 7"/>
            <p:cNvPicPr>
              <a:picLocks noChangeAspect="1"/>
            </p:cNvPicPr>
            <p:nvPr/>
          </p:nvPicPr>
          <p:blipFill>
            <a:blip r:embed="rId6" cstate="print"/>
            <a:stretch>
              <a:fillRect/>
            </a:stretch>
          </p:blipFill>
          <p:spPr>
            <a:xfrm>
              <a:off x="1586341" y="4139914"/>
              <a:ext cx="2880000" cy="1249352"/>
            </a:xfrm>
            <a:prstGeom prst="rect">
              <a:avLst/>
            </a:prstGeom>
          </p:spPr>
        </p:pic>
      </p:grpSp>
      <p:pic>
        <p:nvPicPr>
          <p:cNvPr id="14" name="Picture 13"/>
          <p:cNvPicPr>
            <a:picLocks noChangeAspect="1"/>
          </p:cNvPicPr>
          <p:nvPr/>
        </p:nvPicPr>
        <p:blipFill>
          <a:blip r:embed="rId7"/>
          <a:stretch>
            <a:fillRect/>
          </a:stretch>
        </p:blipFill>
        <p:spPr>
          <a:xfrm>
            <a:off x="1471357" y="1415911"/>
            <a:ext cx="6201285" cy="2700000"/>
          </a:xfrm>
          <a:prstGeom prst="rect">
            <a:avLst/>
          </a:prstGeom>
        </p:spPr>
      </p:pic>
      <p:pic>
        <p:nvPicPr>
          <p:cNvPr id="16" name="Picture 15"/>
          <p:cNvPicPr>
            <a:picLocks noChangeAspect="1"/>
          </p:cNvPicPr>
          <p:nvPr/>
        </p:nvPicPr>
        <p:blipFill>
          <a:blip r:embed="rId8" cstate="print"/>
          <a:stretch>
            <a:fillRect/>
          </a:stretch>
        </p:blipFill>
        <p:spPr>
          <a:xfrm>
            <a:off x="1698245" y="5404285"/>
            <a:ext cx="432000" cy="432000"/>
          </a:xfrm>
          <a:prstGeom prst="rect">
            <a:avLst/>
          </a:prstGeom>
        </p:spPr>
      </p:pic>
      <p:pic>
        <p:nvPicPr>
          <p:cNvPr id="17" name="Picture 16"/>
          <p:cNvPicPr>
            <a:picLocks noChangeAspect="1"/>
          </p:cNvPicPr>
          <p:nvPr/>
        </p:nvPicPr>
        <p:blipFill>
          <a:blip r:embed="rId9" cstate="print"/>
          <a:stretch>
            <a:fillRect/>
          </a:stretch>
        </p:blipFill>
        <p:spPr>
          <a:xfrm>
            <a:off x="4797857" y="5404285"/>
            <a:ext cx="432000" cy="432000"/>
          </a:xfrm>
          <a:prstGeom prst="rect">
            <a:avLst/>
          </a:prstGeom>
        </p:spPr>
      </p:pic>
      <p:sp>
        <p:nvSpPr>
          <p:cNvPr id="18" name="Rectangle 17"/>
          <p:cNvSpPr/>
          <p:nvPr/>
        </p:nvSpPr>
        <p:spPr>
          <a:xfrm>
            <a:off x="5440838" y="6076671"/>
            <a:ext cx="3607400" cy="246221"/>
          </a:xfrm>
          <a:prstGeom prst="rect">
            <a:avLst/>
          </a:prstGeom>
        </p:spPr>
        <p:txBody>
          <a:bodyPr wrap="square">
            <a:spAutoFit/>
          </a:bodyPr>
          <a:lstStyle/>
          <a:p>
            <a:r>
              <a:rPr lang="en-US" sz="1000" dirty="0"/>
              <a:t>Source : IEA Data Services. https://www.iea.org/data-and-statistics</a:t>
            </a:r>
            <a:endParaRPr lang="el-GR" sz="1000" dirty="0"/>
          </a:p>
        </p:txBody>
      </p:sp>
      <p:sp>
        <p:nvSpPr>
          <p:cNvPr id="20" name="Rectangle 19"/>
          <p:cNvSpPr/>
          <p:nvPr/>
        </p:nvSpPr>
        <p:spPr>
          <a:xfrm>
            <a:off x="284251" y="1542128"/>
            <a:ext cx="1282723" cy="369332"/>
          </a:xfrm>
          <a:prstGeom prst="rect">
            <a:avLst/>
          </a:prstGeom>
        </p:spPr>
        <p:txBody>
          <a:bodyPr wrap="none">
            <a:spAutoFit/>
          </a:bodyPr>
          <a:lstStyle/>
          <a:p>
            <a:r>
              <a:rPr lang="en-US" dirty="0">
                <a:latin typeface="Calibri" panose="020F0502020204030204" pitchFamily="34" charset="0"/>
                <a:cs typeface="Calibri" panose="020F0502020204030204" pitchFamily="34" charset="0"/>
              </a:rPr>
              <a:t>Moyen-Orient</a:t>
            </a:r>
            <a:endParaRPr lang="en-GB" dirty="0"/>
          </a:p>
        </p:txBody>
      </p:sp>
      <p:sp>
        <p:nvSpPr>
          <p:cNvPr id="21" name="object 39"/>
          <p:cNvSpPr txBox="1"/>
          <p:nvPr/>
        </p:nvSpPr>
        <p:spPr>
          <a:xfrm>
            <a:off x="1895474" y="5811278"/>
            <a:ext cx="328219" cy="104837"/>
          </a:xfrm>
          <a:prstGeom prst="rect">
            <a:avLst/>
          </a:prstGeom>
          <a:solidFill>
            <a:schemeClr val="bg1"/>
          </a:solidFill>
        </p:spPr>
        <p:txBody>
          <a:bodyPr vert="horz" wrap="square" lIns="0" tIns="12383" rIns="0" bIns="0" rtlCol="0">
            <a:spAutoFit/>
          </a:bodyPr>
          <a:lstStyle/>
          <a:p>
            <a:pPr marL="9525" algn="r">
              <a:spcBef>
                <a:spcPts val="98"/>
              </a:spcBef>
            </a:pPr>
            <a:r>
              <a:rPr lang="fr-FR" sz="600" b="1" dirty="0" smtClean="0"/>
              <a:t>Industrie</a:t>
            </a:r>
            <a:endParaRPr lang="fr-FR" sz="600" b="1" dirty="0">
              <a:latin typeface="Arial MT"/>
              <a:cs typeface="Arial MT"/>
            </a:endParaRPr>
          </a:p>
        </p:txBody>
      </p:sp>
      <p:sp>
        <p:nvSpPr>
          <p:cNvPr id="22" name="object 39"/>
          <p:cNvSpPr txBox="1"/>
          <p:nvPr/>
        </p:nvSpPr>
        <p:spPr>
          <a:xfrm>
            <a:off x="3695700" y="5820804"/>
            <a:ext cx="1238249" cy="10483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Services commercial et public</a:t>
            </a:r>
            <a:endParaRPr lang="fr-FR" sz="600" b="1" dirty="0">
              <a:latin typeface="Arial MT"/>
              <a:cs typeface="Arial MT"/>
            </a:endParaRPr>
          </a:p>
        </p:txBody>
      </p:sp>
      <p:sp>
        <p:nvSpPr>
          <p:cNvPr id="24" name="object 39"/>
          <p:cNvSpPr txBox="1"/>
          <p:nvPr/>
        </p:nvSpPr>
        <p:spPr>
          <a:xfrm>
            <a:off x="5151966" y="5803870"/>
            <a:ext cx="789516" cy="10483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Agriculture/Forestier</a:t>
            </a:r>
            <a:endParaRPr lang="fr-FR" sz="600" b="1" dirty="0">
              <a:latin typeface="Arial MT"/>
              <a:cs typeface="Arial MT"/>
            </a:endParaRPr>
          </a:p>
        </p:txBody>
      </p:sp>
      <p:sp>
        <p:nvSpPr>
          <p:cNvPr id="25" name="object 39"/>
          <p:cNvSpPr txBox="1"/>
          <p:nvPr/>
        </p:nvSpPr>
        <p:spPr>
          <a:xfrm>
            <a:off x="6159499" y="5808104"/>
            <a:ext cx="550334" cy="10483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Non spécifié</a:t>
            </a:r>
            <a:endParaRPr lang="fr-FR" sz="600" b="1" dirty="0">
              <a:latin typeface="Arial MT"/>
              <a:cs typeface="Arial MT"/>
            </a:endParaRPr>
          </a:p>
        </p:txBody>
      </p:sp>
      <p:sp>
        <p:nvSpPr>
          <p:cNvPr id="26" name="object 39"/>
          <p:cNvSpPr txBox="1"/>
          <p:nvPr/>
        </p:nvSpPr>
        <p:spPr>
          <a:xfrm>
            <a:off x="6913033" y="5799639"/>
            <a:ext cx="723899" cy="179216"/>
          </a:xfrm>
          <a:prstGeom prst="rect">
            <a:avLst/>
          </a:prstGeom>
          <a:solidFill>
            <a:schemeClr val="bg1"/>
          </a:solidFill>
        </p:spPr>
        <p:txBody>
          <a:bodyPr vert="horz" wrap="square" lIns="0" tIns="12383" rIns="0" bIns="0" rtlCol="0">
            <a:spAutoFit/>
          </a:bodyPr>
          <a:lstStyle/>
          <a:p>
            <a:pPr marL="9525">
              <a:spcBef>
                <a:spcPts val="98"/>
              </a:spcBef>
            </a:pPr>
            <a:r>
              <a:rPr lang="fr-FR" sz="500" b="1" dirty="0" smtClean="0">
                <a:latin typeface="Arial MT"/>
                <a:cs typeface="Arial MT"/>
              </a:rPr>
              <a:t>Pas de consommation </a:t>
            </a:r>
          </a:p>
          <a:p>
            <a:pPr marL="9525">
              <a:spcBef>
                <a:spcPts val="98"/>
              </a:spcBef>
            </a:pPr>
            <a:r>
              <a:rPr lang="fr-FR" sz="500" b="1" dirty="0" smtClean="0">
                <a:latin typeface="Arial MT"/>
                <a:cs typeface="Arial MT"/>
              </a:rPr>
              <a:t>d’énergie</a:t>
            </a:r>
            <a:endParaRPr lang="fr-FR" sz="500" b="1" dirty="0">
              <a:latin typeface="Arial MT"/>
              <a:cs typeface="Arial MT"/>
            </a:endParaRPr>
          </a:p>
        </p:txBody>
      </p:sp>
      <p:sp>
        <p:nvSpPr>
          <p:cNvPr id="27" name="object 39"/>
          <p:cNvSpPr txBox="1"/>
          <p:nvPr/>
        </p:nvSpPr>
        <p:spPr>
          <a:xfrm>
            <a:off x="7768165" y="5799636"/>
            <a:ext cx="300568" cy="11112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Pêche</a:t>
            </a:r>
            <a:endParaRPr lang="fr-FR" sz="600" b="1" dirty="0">
              <a:latin typeface="Arial MT"/>
              <a:cs typeface="Arial MT"/>
            </a:endParaRPr>
          </a:p>
        </p:txBody>
      </p:sp>
    </p:spTree>
    <p:extLst>
      <p:ext uri="{BB962C8B-B14F-4D97-AF65-F5344CB8AC3E}">
        <p14:creationId xmlns:p14="http://schemas.microsoft.com/office/powerpoint/2010/main" xmlns="" val="10226736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lumMod val="50000"/>
                    <a:lumOff val="50000"/>
                  </a:prstClr>
                </a:solidFill>
              </a:rPr>
              <a:t>B.2.1 - CONSOMMATION FINALE D'ÉNERGIE</a:t>
            </a:r>
            <a:endParaRPr lang="el-GR" sz="2800" dirty="0"/>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pPr/>
              <a:t>8</a:t>
            </a:fld>
            <a:endParaRPr lang="en-US">
              <a:solidFill>
                <a:schemeClr val="bg1"/>
              </a:solidFill>
            </a:endParaRPr>
          </a:p>
        </p:txBody>
      </p:sp>
      <p:sp>
        <p:nvSpPr>
          <p:cNvPr id="4" name="Segnaposto contenuto 2">
            <a:extLst>
              <a:ext uri="{FF2B5EF4-FFF2-40B4-BE49-F238E27FC236}">
                <a16:creationId xmlns:a16="http://schemas.microsoft.com/office/drawing/2014/main" xmlns="" id="{86F2EB93-A63A-4210-B86A-E5FCAD7D8D7F}"/>
              </a:ext>
            </a:extLst>
          </p:cNvPr>
          <p:cNvSpPr txBox="1">
            <a:spLocks/>
          </p:cNvSpPr>
          <p:nvPr/>
        </p:nvSpPr>
        <p:spPr>
          <a:xfrm>
            <a:off x="457200" y="1036320"/>
            <a:ext cx="8229600"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400" b="1" u="sng" dirty="0">
                <a:latin typeface="Calibri" panose="020F0502020204030204" pitchFamily="34" charset="0"/>
                <a:cs typeface="Calibri" panose="020F0502020204030204" pitchFamily="34" charset="0"/>
              </a:rPr>
              <a:t>CONTEXTE - </a:t>
            </a:r>
            <a:r>
              <a:rPr lang="en-US" sz="1800" u="sng" dirty="0">
                <a:latin typeface="Calibri" panose="020F0502020204030204" pitchFamily="34" charset="0"/>
                <a:cs typeface="Calibri" panose="020F0502020204030204" pitchFamily="34" charset="0"/>
              </a:rPr>
              <a:t>Consommation finale totale d'énergie par secteur </a:t>
            </a:r>
          </a:p>
          <a:p>
            <a:pPr marL="0" indent="0">
              <a:buFont typeface="Arial" panose="020B0604020202020204" pitchFamily="34" charset="0"/>
              <a:buNone/>
            </a:pPr>
            <a:endParaRPr lang="en-US" sz="2400" b="1" dirty="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en-US" sz="2400" b="1" i="1" dirty="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sp>
        <p:nvSpPr>
          <p:cNvPr id="10" name="Rectangle 9"/>
          <p:cNvSpPr/>
          <p:nvPr/>
        </p:nvSpPr>
        <p:spPr>
          <a:xfrm>
            <a:off x="3303037" y="1643449"/>
            <a:ext cx="477727" cy="1666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23" name="Picture 22"/>
          <p:cNvPicPr>
            <a:picLocks noChangeAspect="1"/>
          </p:cNvPicPr>
          <p:nvPr/>
        </p:nvPicPr>
        <p:blipFill>
          <a:blip r:embed="rId3"/>
          <a:stretch>
            <a:fillRect/>
          </a:stretch>
        </p:blipFill>
        <p:spPr>
          <a:xfrm>
            <a:off x="1685835" y="5724835"/>
            <a:ext cx="6492803" cy="286537"/>
          </a:xfrm>
          <a:prstGeom prst="rect">
            <a:avLst/>
          </a:prstGeom>
        </p:spPr>
      </p:pic>
      <p:sp>
        <p:nvSpPr>
          <p:cNvPr id="19" name="Rectangle 18"/>
          <p:cNvSpPr/>
          <p:nvPr/>
        </p:nvSpPr>
        <p:spPr>
          <a:xfrm>
            <a:off x="4155796" y="5455764"/>
            <a:ext cx="832407" cy="369332"/>
          </a:xfrm>
          <a:prstGeom prst="rect">
            <a:avLst/>
          </a:prstGeom>
        </p:spPr>
        <p:txBody>
          <a:bodyPr wrap="none">
            <a:spAutoFit/>
          </a:bodyPr>
          <a:lstStyle/>
          <a:p>
            <a:r>
              <a:rPr lang="en-US" dirty="0"/>
              <a:t>Tunisie</a:t>
            </a:r>
            <a:endParaRPr lang="el-GR" dirty="0"/>
          </a:p>
        </p:txBody>
      </p:sp>
      <p:pic>
        <p:nvPicPr>
          <p:cNvPr id="9" name="Picture 8"/>
          <p:cNvPicPr>
            <a:picLocks noChangeAspect="1"/>
          </p:cNvPicPr>
          <p:nvPr/>
        </p:nvPicPr>
        <p:blipFill>
          <a:blip r:embed="rId4" cstate="print"/>
          <a:stretch>
            <a:fillRect/>
          </a:stretch>
        </p:blipFill>
        <p:spPr>
          <a:xfrm>
            <a:off x="3131999" y="4211990"/>
            <a:ext cx="2880000" cy="1243774"/>
          </a:xfrm>
          <a:prstGeom prst="rect">
            <a:avLst/>
          </a:prstGeom>
        </p:spPr>
      </p:pic>
      <p:pic>
        <p:nvPicPr>
          <p:cNvPr id="11" name="Picture 10"/>
          <p:cNvPicPr>
            <a:picLocks noChangeAspect="1"/>
          </p:cNvPicPr>
          <p:nvPr/>
        </p:nvPicPr>
        <p:blipFill>
          <a:blip r:embed="rId5"/>
          <a:stretch>
            <a:fillRect/>
          </a:stretch>
        </p:blipFill>
        <p:spPr>
          <a:xfrm>
            <a:off x="1415380" y="1463935"/>
            <a:ext cx="6313238" cy="2700000"/>
          </a:xfrm>
          <a:prstGeom prst="rect">
            <a:avLst/>
          </a:prstGeom>
        </p:spPr>
      </p:pic>
      <p:pic>
        <p:nvPicPr>
          <p:cNvPr id="13" name="Picture 12"/>
          <p:cNvPicPr>
            <a:picLocks noChangeAspect="1"/>
          </p:cNvPicPr>
          <p:nvPr/>
        </p:nvPicPr>
        <p:blipFill>
          <a:blip r:embed="rId6" cstate="print"/>
          <a:stretch>
            <a:fillRect/>
          </a:stretch>
        </p:blipFill>
        <p:spPr>
          <a:xfrm>
            <a:off x="3252623" y="5383424"/>
            <a:ext cx="432000" cy="432000"/>
          </a:xfrm>
          <a:prstGeom prst="rect">
            <a:avLst/>
          </a:prstGeom>
        </p:spPr>
      </p:pic>
      <p:sp>
        <p:nvSpPr>
          <p:cNvPr id="14" name="Rectangle 13"/>
          <p:cNvSpPr/>
          <p:nvPr/>
        </p:nvSpPr>
        <p:spPr>
          <a:xfrm>
            <a:off x="5440838" y="6076671"/>
            <a:ext cx="3607400" cy="246221"/>
          </a:xfrm>
          <a:prstGeom prst="rect">
            <a:avLst/>
          </a:prstGeom>
        </p:spPr>
        <p:txBody>
          <a:bodyPr wrap="square">
            <a:spAutoFit/>
          </a:bodyPr>
          <a:lstStyle/>
          <a:p>
            <a:r>
              <a:rPr lang="en-US" sz="1000" dirty="0"/>
              <a:t>Source : IEA Data Services. https://www.iea.org/data-and-statistics</a:t>
            </a:r>
            <a:endParaRPr lang="el-GR" sz="1000" dirty="0"/>
          </a:p>
        </p:txBody>
      </p:sp>
      <p:sp>
        <p:nvSpPr>
          <p:cNvPr id="15" name="Rectangle 14"/>
          <p:cNvSpPr/>
          <p:nvPr/>
        </p:nvSpPr>
        <p:spPr>
          <a:xfrm>
            <a:off x="284251" y="1542128"/>
            <a:ext cx="727763" cy="369332"/>
          </a:xfrm>
          <a:prstGeom prst="rect">
            <a:avLst/>
          </a:prstGeom>
        </p:spPr>
        <p:txBody>
          <a:bodyPr wrap="none">
            <a:spAutoFit/>
          </a:bodyPr>
          <a:lstStyle/>
          <a:p>
            <a:r>
              <a:rPr lang="en-US" dirty="0">
                <a:latin typeface="Calibri" panose="020F0502020204030204" pitchFamily="34" charset="0"/>
                <a:cs typeface="Calibri" panose="020F0502020204030204" pitchFamily="34" charset="0"/>
              </a:rPr>
              <a:t>Afrique</a:t>
            </a:r>
            <a:endParaRPr lang="en-GB" dirty="0"/>
          </a:p>
        </p:txBody>
      </p:sp>
      <p:sp>
        <p:nvSpPr>
          <p:cNvPr id="16" name="object 39"/>
          <p:cNvSpPr txBox="1"/>
          <p:nvPr/>
        </p:nvSpPr>
        <p:spPr>
          <a:xfrm>
            <a:off x="1895474" y="5811278"/>
            <a:ext cx="328219" cy="104837"/>
          </a:xfrm>
          <a:prstGeom prst="rect">
            <a:avLst/>
          </a:prstGeom>
          <a:solidFill>
            <a:schemeClr val="bg1"/>
          </a:solidFill>
        </p:spPr>
        <p:txBody>
          <a:bodyPr vert="horz" wrap="square" lIns="0" tIns="12383" rIns="0" bIns="0" rtlCol="0">
            <a:spAutoFit/>
          </a:bodyPr>
          <a:lstStyle/>
          <a:p>
            <a:pPr marL="9525" algn="r">
              <a:spcBef>
                <a:spcPts val="98"/>
              </a:spcBef>
            </a:pPr>
            <a:r>
              <a:rPr lang="fr-FR" sz="600" b="1" dirty="0" smtClean="0"/>
              <a:t>Industrie</a:t>
            </a:r>
            <a:endParaRPr lang="fr-FR" sz="600" b="1" dirty="0">
              <a:latin typeface="Arial MT"/>
              <a:cs typeface="Arial MT"/>
            </a:endParaRPr>
          </a:p>
        </p:txBody>
      </p:sp>
      <p:sp>
        <p:nvSpPr>
          <p:cNvPr id="17" name="object 39"/>
          <p:cNvSpPr txBox="1"/>
          <p:nvPr/>
        </p:nvSpPr>
        <p:spPr>
          <a:xfrm>
            <a:off x="3695700" y="5820804"/>
            <a:ext cx="1238249" cy="10483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Services commercial et public</a:t>
            </a:r>
            <a:endParaRPr lang="fr-FR" sz="600" b="1" dirty="0">
              <a:latin typeface="Arial MT"/>
              <a:cs typeface="Arial MT"/>
            </a:endParaRPr>
          </a:p>
        </p:txBody>
      </p:sp>
      <p:sp>
        <p:nvSpPr>
          <p:cNvPr id="18" name="object 39"/>
          <p:cNvSpPr txBox="1"/>
          <p:nvPr/>
        </p:nvSpPr>
        <p:spPr>
          <a:xfrm>
            <a:off x="5151966" y="5803870"/>
            <a:ext cx="789516" cy="10483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Agriculture/Forestier</a:t>
            </a:r>
            <a:endParaRPr lang="fr-FR" sz="600" b="1" dirty="0">
              <a:latin typeface="Arial MT"/>
              <a:cs typeface="Arial MT"/>
            </a:endParaRPr>
          </a:p>
        </p:txBody>
      </p:sp>
      <p:sp>
        <p:nvSpPr>
          <p:cNvPr id="20" name="object 39"/>
          <p:cNvSpPr txBox="1"/>
          <p:nvPr/>
        </p:nvSpPr>
        <p:spPr>
          <a:xfrm>
            <a:off x="6159499" y="5808104"/>
            <a:ext cx="550334" cy="10483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Non spécifié</a:t>
            </a:r>
            <a:endParaRPr lang="fr-FR" sz="600" b="1" dirty="0">
              <a:latin typeface="Arial MT"/>
              <a:cs typeface="Arial MT"/>
            </a:endParaRPr>
          </a:p>
        </p:txBody>
      </p:sp>
      <p:sp>
        <p:nvSpPr>
          <p:cNvPr id="21" name="object 39"/>
          <p:cNvSpPr txBox="1"/>
          <p:nvPr/>
        </p:nvSpPr>
        <p:spPr>
          <a:xfrm>
            <a:off x="6913033" y="5799639"/>
            <a:ext cx="723899" cy="179216"/>
          </a:xfrm>
          <a:prstGeom prst="rect">
            <a:avLst/>
          </a:prstGeom>
          <a:solidFill>
            <a:schemeClr val="bg1"/>
          </a:solidFill>
        </p:spPr>
        <p:txBody>
          <a:bodyPr vert="horz" wrap="square" lIns="0" tIns="12383" rIns="0" bIns="0" rtlCol="0">
            <a:spAutoFit/>
          </a:bodyPr>
          <a:lstStyle/>
          <a:p>
            <a:pPr marL="9525">
              <a:spcBef>
                <a:spcPts val="98"/>
              </a:spcBef>
            </a:pPr>
            <a:r>
              <a:rPr lang="fr-FR" sz="500" b="1" dirty="0" smtClean="0">
                <a:latin typeface="Arial MT"/>
                <a:cs typeface="Arial MT"/>
              </a:rPr>
              <a:t>Pas de consommation </a:t>
            </a:r>
          </a:p>
          <a:p>
            <a:pPr marL="9525">
              <a:spcBef>
                <a:spcPts val="98"/>
              </a:spcBef>
            </a:pPr>
            <a:r>
              <a:rPr lang="fr-FR" sz="500" b="1" dirty="0" smtClean="0">
                <a:latin typeface="Arial MT"/>
                <a:cs typeface="Arial MT"/>
              </a:rPr>
              <a:t>d’énergie</a:t>
            </a:r>
            <a:endParaRPr lang="fr-FR" sz="500" b="1" dirty="0">
              <a:latin typeface="Arial MT"/>
              <a:cs typeface="Arial MT"/>
            </a:endParaRPr>
          </a:p>
        </p:txBody>
      </p:sp>
      <p:sp>
        <p:nvSpPr>
          <p:cNvPr id="22" name="object 39"/>
          <p:cNvSpPr txBox="1"/>
          <p:nvPr/>
        </p:nvSpPr>
        <p:spPr>
          <a:xfrm>
            <a:off x="7768165" y="5799636"/>
            <a:ext cx="300568" cy="111127"/>
          </a:xfrm>
          <a:prstGeom prst="rect">
            <a:avLst/>
          </a:prstGeom>
          <a:solidFill>
            <a:schemeClr val="bg1"/>
          </a:solidFill>
        </p:spPr>
        <p:txBody>
          <a:bodyPr vert="horz" wrap="square" lIns="0" tIns="12383" rIns="0" bIns="0" rtlCol="0">
            <a:spAutoFit/>
          </a:bodyPr>
          <a:lstStyle/>
          <a:p>
            <a:pPr marL="9525">
              <a:spcBef>
                <a:spcPts val="98"/>
              </a:spcBef>
            </a:pPr>
            <a:r>
              <a:rPr lang="fr-FR" sz="600" b="1" dirty="0" smtClean="0">
                <a:latin typeface="Arial MT"/>
                <a:cs typeface="Arial MT"/>
              </a:rPr>
              <a:t>Pêche</a:t>
            </a:r>
            <a:endParaRPr lang="fr-FR" sz="600" b="1" dirty="0">
              <a:latin typeface="Arial MT"/>
              <a:cs typeface="Arial MT"/>
            </a:endParaRPr>
          </a:p>
        </p:txBody>
      </p:sp>
      <p:sp>
        <p:nvSpPr>
          <p:cNvPr id="24" name="ZoneTexte 23"/>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30546235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xmlns="" id="{86F2EB93-A63A-4210-B86A-E5FCAD7D8D7F}"/>
              </a:ext>
            </a:extLst>
          </p:cNvPr>
          <p:cNvSpPr>
            <a:spLocks noGrp="1"/>
          </p:cNvSpPr>
          <p:nvPr>
            <p:ph idx="4294967295"/>
          </p:nvPr>
        </p:nvSpPr>
        <p:spPr>
          <a:xfrm>
            <a:off x="441960" y="822960"/>
            <a:ext cx="8229600" cy="607129"/>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INDICATEUR</a:t>
            </a:r>
            <a:r>
              <a:rPr lang="en-US" sz="2400" b="1" dirty="0">
                <a:latin typeface="Calibri" panose="020F0502020204030204" pitchFamily="34" charset="0"/>
                <a:cs typeface="Calibri" panose="020F0502020204030204" pitchFamily="34" charset="0"/>
              </a:rPr>
              <a:t> </a:t>
            </a:r>
          </a:p>
          <a:p>
            <a:pPr marL="0" indent="0" algn="ctr">
              <a:buNone/>
            </a:pPr>
            <a:endParaRPr lang="en-US" sz="2400" b="1" i="1" dirty="0">
              <a:latin typeface="Calibri" panose="020F0502020204030204" pitchFamily="34" charset="0"/>
              <a:cs typeface="Calibri" panose="020F0502020204030204" pitchFamily="34" charset="0"/>
            </a:endParaRPr>
          </a:p>
          <a:p>
            <a:pPr marL="0" indent="0">
              <a:buNone/>
            </a:pPr>
            <a:endParaRPr lang="it-IT" sz="1000" dirty="0"/>
          </a:p>
        </p:txBody>
      </p:sp>
      <p:sp>
        <p:nvSpPr>
          <p:cNvPr id="5"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pPr/>
              <a:t>9</a:t>
            </a:fld>
            <a:endParaRPr lang="en-US">
              <a:solidFill>
                <a:schemeClr val="bg1"/>
              </a:solidFill>
            </a:endParaRPr>
          </a:p>
        </p:txBody>
      </p:sp>
      <p:sp>
        <p:nvSpPr>
          <p:cNvPr id="8"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n-US" sz="2800" dirty="0">
                <a:solidFill>
                  <a:prstClr val="black">
                    <a:lumMod val="50000"/>
                    <a:lumOff val="50000"/>
                  </a:prstClr>
                </a:solidFill>
              </a:rPr>
              <a:t>B.2.1 - CONSOMMATION FINALE D'ÉNERGIE</a:t>
            </a:r>
            <a:endParaRPr lang="it-IT" sz="2800" b="1" u="sng" dirty="0">
              <a:solidFill>
                <a:srgbClr val="1A965E"/>
              </a:solidFill>
            </a:endParaRPr>
          </a:p>
        </p:txBody>
      </p:sp>
      <p:graphicFrame>
        <p:nvGraphicFramePr>
          <p:cNvPr id="7" name="Tabella 9">
            <a:extLst>
              <a:ext uri="{FF2B5EF4-FFF2-40B4-BE49-F238E27FC236}">
                <a16:creationId xmlns:a16="http://schemas.microsoft.com/office/drawing/2014/main" xmlns="" id="{AF139C50-C0A6-40A8-878C-C5AEA4EA0C74}"/>
              </a:ext>
            </a:extLst>
          </p:cNvPr>
          <p:cNvGraphicFramePr>
            <a:graphicFrameLocks noGrp="1"/>
          </p:cNvGraphicFramePr>
          <p:nvPr>
            <p:extLst>
              <p:ext uri="{D42A27DB-BD31-4B8C-83A1-F6EECF244321}">
                <p14:modId xmlns:p14="http://schemas.microsoft.com/office/powerpoint/2010/main" xmlns="" val="627305416"/>
              </p:ext>
            </p:extLst>
          </p:nvPr>
        </p:nvGraphicFramePr>
        <p:xfrm>
          <a:off x="487680" y="1360556"/>
          <a:ext cx="8229600" cy="1630840"/>
        </p:xfrm>
        <a:graphic>
          <a:graphicData uri="http://schemas.openxmlformats.org/drawingml/2006/table">
            <a:tbl>
              <a:tblPr firstRow="1" bandRow="1">
                <a:tableStyleId>{F5AB1C69-6EDB-4FF4-983F-18BD219EF322}</a:tableStyleId>
              </a:tblPr>
              <a:tblGrid>
                <a:gridCol w="3076113">
                  <a:extLst>
                    <a:ext uri="{9D8B030D-6E8A-4147-A177-3AD203B41FA5}">
                      <a16:colId xmlns:a16="http://schemas.microsoft.com/office/drawing/2014/main" xmlns="" val="338152859"/>
                    </a:ext>
                  </a:extLst>
                </a:gridCol>
                <a:gridCol w="2363634">
                  <a:extLst>
                    <a:ext uri="{9D8B030D-6E8A-4147-A177-3AD203B41FA5}">
                      <a16:colId xmlns:a16="http://schemas.microsoft.com/office/drawing/2014/main" xmlns="" val="125890587"/>
                    </a:ext>
                  </a:extLst>
                </a:gridCol>
                <a:gridCol w="2789853">
                  <a:extLst>
                    <a:ext uri="{9D8B030D-6E8A-4147-A177-3AD203B41FA5}">
                      <a16:colId xmlns:a16="http://schemas.microsoft.com/office/drawing/2014/main" xmlns="" val="1306176470"/>
                    </a:ext>
                  </a:extLst>
                </a:gridCol>
              </a:tblGrid>
              <a:tr h="370840">
                <a:tc>
                  <a:txBody>
                    <a:bodyPr/>
                    <a:lstStyle/>
                    <a:p>
                      <a:r>
                        <a:rPr lang="en-GB" noProof="0" dirty="0"/>
                        <a:t>Indicateur</a:t>
                      </a:r>
                    </a:p>
                  </a:txBody>
                  <a:tcPr/>
                </a:tc>
                <a:tc>
                  <a:txBody>
                    <a:bodyPr/>
                    <a:lstStyle/>
                    <a:p>
                      <a:r>
                        <a:rPr lang="it-IT" dirty="0"/>
                        <a:t>Unité</a:t>
                      </a:r>
                    </a:p>
                  </a:txBody>
                  <a:tcPr/>
                </a:tc>
                <a:tc>
                  <a:txBody>
                    <a:bodyPr/>
                    <a:lstStyle/>
                    <a:p>
                      <a:r>
                        <a:rPr lang="it-IT" dirty="0"/>
                        <a:t>Source de données</a:t>
                      </a:r>
                    </a:p>
                  </a:txBody>
                  <a:tcPr/>
                </a:tc>
                <a:extLst>
                  <a:ext uri="{0D108BD9-81ED-4DB2-BD59-A6C34878D82A}">
                    <a16:rowId xmlns:a16="http://schemas.microsoft.com/office/drawing/2014/main" xmlns="" val="3467756336"/>
                  </a:ext>
                </a:extLst>
              </a:tr>
              <a:tr h="1260000">
                <a:tc>
                  <a:txBody>
                    <a:bodyPr/>
                    <a:lstStyle/>
                    <a:p>
                      <a:pPr algn="l"/>
                      <a:r>
                        <a:rPr lang="en-GB" sz="1800" dirty="0"/>
                        <a:t>Énergie finale totale consommée par une ville divisée par la population totale de la ville</a:t>
                      </a:r>
                      <a:endParaRPr lang="en-US" sz="1800" dirty="0"/>
                    </a:p>
                  </a:txBody>
                  <a:tcPr anchor="ctr"/>
                </a:tc>
                <a:tc>
                  <a:txBody>
                    <a:bodyPr/>
                    <a:lstStyle/>
                    <a:p>
                      <a:pPr algn="ctr"/>
                      <a:r>
                        <a:rPr lang="en-US" sz="1800" dirty="0"/>
                        <a:t>MWh/habitant/an</a:t>
                      </a:r>
                    </a:p>
                  </a:txBody>
                  <a:tcPr anchor="ctr"/>
                </a:tc>
                <a:tc>
                  <a:txBody>
                    <a:bodyPr/>
                    <a:lstStyle/>
                    <a:p>
                      <a:pPr algn="ctr"/>
                      <a:r>
                        <a:rPr lang="en-US" dirty="0"/>
                        <a:t>Données estimées ou mesurées</a:t>
                      </a:r>
                      <a:endParaRPr lang="it-IT" dirty="0"/>
                    </a:p>
                  </a:txBody>
                  <a:tcPr anchor="ctr"/>
                </a:tc>
                <a:extLst>
                  <a:ext uri="{0D108BD9-81ED-4DB2-BD59-A6C34878D82A}">
                    <a16:rowId xmlns:a16="http://schemas.microsoft.com/office/drawing/2014/main" xmlns="" val="2222151201"/>
                  </a:ext>
                </a:extLst>
              </a:tr>
            </a:tbl>
          </a:graphicData>
        </a:graphic>
      </p:graphicFrame>
      <p:sp>
        <p:nvSpPr>
          <p:cNvPr id="13" name="Rectangle 12">
            <a:extLst>
              <a:ext uri="{FF2B5EF4-FFF2-40B4-BE49-F238E27FC236}">
                <a16:creationId xmlns:a16="http://schemas.microsoft.com/office/drawing/2014/main" xmlns="" id="{47BAD058-3D97-4709-B5C4-1F0DE0E7A40F}"/>
              </a:ext>
            </a:extLst>
          </p:cNvPr>
          <p:cNvSpPr/>
          <p:nvPr/>
        </p:nvSpPr>
        <p:spPr>
          <a:xfrm>
            <a:off x="751812" y="3061464"/>
            <a:ext cx="8061545" cy="2154436"/>
          </a:xfrm>
          <a:prstGeom prst="rect">
            <a:avLst/>
          </a:prstGeom>
        </p:spPr>
        <p:txBody>
          <a:bodyPr wrap="square">
            <a:spAutoFit/>
          </a:bodyPr>
          <a:lstStyle/>
          <a:p>
            <a:r>
              <a:rPr lang="en-US" dirty="0"/>
              <a:t>Les données devraient être recueillies auprès des distributeurs d'électricité et de carburant. Les statistiques sur la consommation d'électricité sont généralement recueillies dans les secteurs résidentiel, industriel, des transports, commercial et autres</a:t>
            </a:r>
            <a:r>
              <a:rPr lang="en-GB" dirty="0"/>
              <a:t>. </a:t>
            </a:r>
          </a:p>
          <a:p>
            <a:r>
              <a:rPr lang="en-GB" dirty="0"/>
              <a:t>Si les données mesurées ne sont pas disponibles, des données estimées doivent être utilisées.</a:t>
            </a:r>
          </a:p>
          <a:p>
            <a:r>
              <a:rPr lang="en-US" dirty="0"/>
              <a:t>Les données estimées sont utilisées pour évaluer les scénarios de modernisation dans les processus de planification et de prise de décision</a:t>
            </a:r>
            <a:endParaRPr lang="en-GB" dirty="0"/>
          </a:p>
          <a:p>
            <a:endParaRPr lang="en-GB" sz="800" b="1" dirty="0"/>
          </a:p>
          <a:p>
            <a:r>
              <a:rPr lang="en-GB" b="1" dirty="0"/>
              <a:t>La source des données doit toujours être clairement indiquée</a:t>
            </a:r>
            <a:r>
              <a:rPr lang="en-GB" dirty="0"/>
              <a:t>.</a:t>
            </a:r>
          </a:p>
        </p:txBody>
      </p:sp>
      <p:pic>
        <p:nvPicPr>
          <p:cNvPr id="14"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7101" y="3352627"/>
            <a:ext cx="378512" cy="36880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ZoneTexte 8"/>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3498858041"/>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25EC7B9-3C36-4E46-BA6B-9F1DFE7E0A56}">
  <ds:schemaRefs>
    <ds:schemaRef ds:uri="http://schemas.microsoft.com/office/2006/metadata/properties"/>
    <ds:schemaRef ds:uri="http://schemas.microsoft.com/office/infopath/2007/PartnerControls"/>
    <ds:schemaRef ds:uri="019ad8dd-0490-40d8-9346-bcbaec298f68"/>
    <ds:schemaRef ds:uri="7703844f-ab03-448f-aed1-f35d29f3bcba"/>
  </ds:schemaRefs>
</ds:datastoreItem>
</file>

<file path=customXml/itemProps2.xml><?xml version="1.0" encoding="utf-8"?>
<ds:datastoreItem xmlns:ds="http://schemas.openxmlformats.org/officeDocument/2006/customXml" ds:itemID="{39796E7A-1299-45F1-B5FA-80AA37067F17}"/>
</file>

<file path=customXml/itemProps3.xml><?xml version="1.0" encoding="utf-8"?>
<ds:datastoreItem xmlns:ds="http://schemas.openxmlformats.org/officeDocument/2006/customXml" ds:itemID="{BF00611B-3D0B-4E5E-AE3E-74448DD5EC2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33705</TotalTime>
  <Words>1119</Words>
  <Application>Microsoft Office PowerPoint</Application>
  <PresentationFormat>Affichage à l'écran (4:3)</PresentationFormat>
  <Paragraphs>316</Paragraphs>
  <Slides>21</Slides>
  <Notes>8</Notes>
  <HiddenSlides>0</HiddenSlides>
  <MMClips>0</MMClips>
  <ScaleCrop>false</ScaleCrop>
  <HeadingPairs>
    <vt:vector size="4" baseType="variant">
      <vt:variant>
        <vt:lpstr>Thème</vt:lpstr>
      </vt:variant>
      <vt:variant>
        <vt:i4>1</vt:i4>
      </vt:variant>
      <vt:variant>
        <vt:lpstr>Titres des diapositives</vt:lpstr>
      </vt:variant>
      <vt:variant>
        <vt:i4>21</vt:i4>
      </vt:variant>
    </vt:vector>
  </HeadingPairs>
  <TitlesOfParts>
    <vt:vector size="22" baseType="lpstr">
      <vt:lpstr>Larissa</vt:lpstr>
      <vt:lpstr>Diapositive 1</vt:lpstr>
      <vt:lpstr>B.2.1 - CONSOMMATION FINALE D'ÉNERGIE</vt:lpstr>
      <vt:lpstr>B.2.1 - CONSOMMATION FINALE D'ÉNERGIE</vt:lpstr>
      <vt:lpstr>B.2.1 - CONSOMMATION FINALE D'ÉNERGIE</vt:lpstr>
      <vt:lpstr>B.2.1 - CONSOMMATION FINALE D'ÉNERGIE</vt:lpstr>
      <vt:lpstr>B.2.1 - CONSOMMATION FINALE D'ÉNERGIE</vt:lpstr>
      <vt:lpstr>B.2.1 - CONSOMMATION FINALE D'ÉNERGIE</vt:lpstr>
      <vt:lpstr>B.2.1 - CONSOMMATION FINALE D'ÉNERGIE</vt:lpstr>
      <vt:lpstr>B.2.1 - CONSOMMATION FINALE D'ÉNERGIE</vt:lpstr>
      <vt:lpstr>B.2.1 - CONSOMMATION FINALE D'ÉNERGIE</vt:lpstr>
      <vt:lpstr>B.2.1 - CONSOMMATION FINALE D'ÉNERGIE</vt:lpstr>
      <vt:lpstr>B.2.1 - CONSOMMATION FINALE D'ÉNERGIE</vt:lpstr>
      <vt:lpstr>B.2.1 - CONSOMMATION FINALE D'ÉNERGIE</vt:lpstr>
      <vt:lpstr>B.2.1 - CONSOMMATION FINALE D'ÉNERGIE</vt:lpstr>
      <vt:lpstr>B.2.1 - CONSOMMATION FINALE D'ÉNERGIE</vt:lpstr>
      <vt:lpstr>B.2.1 - CONSOMMATION FINALE D'ÉNERGIE</vt:lpstr>
      <vt:lpstr>B.2.1 - CONSOMMATION FINALE D'ÉNERGIE</vt:lpstr>
      <vt:lpstr>B.2.1 - CONSOMMATION FINALE D'ÉNERGIE</vt:lpstr>
      <vt:lpstr>B.2.1 - CONSOMMATION FINALE D'ÉNERGIE</vt:lpstr>
      <vt:lpstr>B.2.1 - CONSOMMATION FINALE D'ÉNERGIE</vt:lpstr>
      <vt:lpstr>B.2.1 - CONSOMMATION FINALE D'ÉNERGIE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Maher</cp:lastModifiedBy>
  <cp:revision>528</cp:revision>
  <dcterms:created xsi:type="dcterms:W3CDTF">2017-01-09T10:20:00Z</dcterms:created>
  <dcterms:modified xsi:type="dcterms:W3CDTF">2023-07-23T09:41:45Z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y fmtid="{D5CDD505-2E9C-101B-9397-08002B2CF9AE}" pid="3" name="MediaServiceImageTags">
    <vt:lpwstr/>
  </property>
</Properties>
</file>